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33"/>
  </p:notesMasterIdLst>
  <p:sldIdLst>
    <p:sldId id="257" r:id="rId2"/>
    <p:sldId id="448" r:id="rId3"/>
    <p:sldId id="442" r:id="rId4"/>
    <p:sldId id="449" r:id="rId5"/>
    <p:sldId id="450" r:id="rId6"/>
    <p:sldId id="453" r:id="rId7"/>
    <p:sldId id="454" r:id="rId8"/>
    <p:sldId id="455" r:id="rId9"/>
    <p:sldId id="456" r:id="rId10"/>
    <p:sldId id="457" r:id="rId11"/>
    <p:sldId id="477" r:id="rId12"/>
    <p:sldId id="458" r:id="rId13"/>
    <p:sldId id="459" r:id="rId14"/>
    <p:sldId id="460" r:id="rId15"/>
    <p:sldId id="461" r:id="rId16"/>
    <p:sldId id="462" r:id="rId17"/>
    <p:sldId id="463" r:id="rId18"/>
    <p:sldId id="478" r:id="rId19"/>
    <p:sldId id="464" r:id="rId20"/>
    <p:sldId id="465" r:id="rId21"/>
    <p:sldId id="466" r:id="rId22"/>
    <p:sldId id="467" r:id="rId23"/>
    <p:sldId id="468" r:id="rId24"/>
    <p:sldId id="469" r:id="rId25"/>
    <p:sldId id="451" r:id="rId26"/>
    <p:sldId id="452" r:id="rId27"/>
    <p:sldId id="470" r:id="rId28"/>
    <p:sldId id="471" r:id="rId29"/>
    <p:sldId id="473" r:id="rId30"/>
    <p:sldId id="472" r:id="rId31"/>
    <p:sldId id="446" r:id="rId3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494C4F"/>
    <a:srgbClr val="646D78"/>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08"/>
    <p:restoredTop sz="95110"/>
  </p:normalViewPr>
  <p:slideViewPr>
    <p:cSldViewPr snapToGrid="0" snapToObjects="1">
      <p:cViewPr varScale="1">
        <p:scale>
          <a:sx n="155" d="100"/>
          <a:sy n="155" d="100"/>
        </p:scale>
        <p:origin x="18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2021/2/22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2/22/21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3589774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251151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84411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30010"/>
      </p:ext>
    </p:extLst>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6206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289010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3353734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8289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269711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03513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15548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2021/2/22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extLst>
      <p:ext uri="{BB962C8B-B14F-4D97-AF65-F5344CB8AC3E}">
        <p14:creationId xmlns:p14="http://schemas.microsoft.com/office/powerpoint/2010/main" val="2050136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2/22/21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967354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www.image-net.org/" TargetMode="Externa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12.xml"/><Relationship Id="rId4" Type="http://schemas.openxmlformats.org/officeDocument/2006/relationships/image" Target="../media/image35.tiff"/></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8.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tiff"/></Relationships>
</file>

<file path=ppt/slides/_rels/slide2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12.xml"/><Relationship Id="rId4" Type="http://schemas.openxmlformats.org/officeDocument/2006/relationships/image" Target="../media/image54.tiff"/></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tiff"/><Relationship Id="rId12" Type="http://schemas.openxmlformats.org/officeDocument/2006/relationships/image" Target="../media/image15.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20.tiff"/><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3"/>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8" name="Text Placeholder 2"/>
          <p:cNvSpPr txBox="1"/>
          <p:nvPr/>
        </p:nvSpPr>
        <p:spPr>
          <a:xfrm>
            <a:off x="4422142" y="2278091"/>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100" dirty="0">
                <a:solidFill>
                  <a:schemeClr val="bg1"/>
                </a:solidFill>
                <a:latin typeface="宋体" charset="0"/>
                <a:ea typeface="宋体" charset="0"/>
                <a:cs typeface="宋体" charset="0"/>
              </a:rPr>
              <a:t>深度学习简介</a:t>
            </a:r>
            <a:endParaRPr lang="en-US" sz="2100" dirty="0">
              <a:solidFill>
                <a:schemeClr val="bg1"/>
              </a:solidFill>
              <a:latin typeface="宋体" charset="0"/>
              <a:ea typeface="宋体" charset="0"/>
              <a:cs typeface="宋体" charset="0"/>
            </a:endParaRPr>
          </a:p>
        </p:txBody>
      </p:sp>
      <p:sp>
        <p:nvSpPr>
          <p:cNvPr id="26" name="文本框 25"/>
          <p:cNvSpPr txBox="1"/>
          <p:nvPr/>
        </p:nvSpPr>
        <p:spPr>
          <a:xfrm>
            <a:off x="2729833" y="3912345"/>
            <a:ext cx="1354858" cy="248209"/>
          </a:xfrm>
          <a:prstGeom prst="rect">
            <a:avLst/>
          </a:prstGeom>
          <a:noFill/>
        </p:spPr>
        <p:txBody>
          <a:bodyPr wrap="none" rtlCol="0">
            <a:spAutoFit/>
          </a:bodyPr>
          <a:lstStyle/>
          <a:p>
            <a:r>
              <a:rPr kumimoji="1" lang="zh-CN" altLang="en-US" sz="1013" dirty="0">
                <a:solidFill>
                  <a:srgbClr val="494C4F"/>
                </a:solidFill>
                <a:latin typeface="宋体" charset="0"/>
                <a:ea typeface="宋体" charset="0"/>
                <a:cs typeface="宋体" charset="0"/>
              </a:rPr>
              <a:t>主讲老师</a:t>
            </a:r>
            <a:r>
              <a:rPr kumimoji="1" lang="en-US" altLang="zh-CN" sz="1013" dirty="0">
                <a:solidFill>
                  <a:srgbClr val="494C4F"/>
                </a:solidFill>
                <a:latin typeface="宋体" charset="0"/>
                <a:ea typeface="宋体" charset="0"/>
                <a:cs typeface="宋体" charset="0"/>
              </a:rPr>
              <a:t>:</a:t>
            </a:r>
            <a:r>
              <a:rPr kumimoji="1" lang="zh-CN" altLang="en-US" sz="1013" dirty="0">
                <a:solidFill>
                  <a:srgbClr val="494C4F"/>
                </a:solidFill>
                <a:latin typeface="宋体" charset="0"/>
                <a:ea typeface="宋体" charset="0"/>
                <a:cs typeface="宋体" charset="0"/>
              </a:rPr>
              <a:t> 土豆老师</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266301"/>
            <a:ext cx="5910210" cy="361997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Yann </a:t>
            </a:r>
            <a:r>
              <a:rPr lang="en-GB" altLang="zh-CN" sz="1200" b="1" dirty="0" err="1">
                <a:solidFill>
                  <a:srgbClr val="636D78"/>
                </a:solidFill>
                <a:latin typeface="SimHei" panose="02010609060101010101" pitchFamily="49" charset="-122"/>
                <a:ea typeface="SimHei" panose="02010609060101010101" pitchFamily="49" charset="-122"/>
                <a:cs typeface="宋体" charset="0"/>
              </a:rPr>
              <a:t>Lecun</a:t>
            </a:r>
            <a:r>
              <a:rPr lang="en-GB" altLang="zh-CN" sz="1200" b="1" dirty="0">
                <a:solidFill>
                  <a:srgbClr val="636D78"/>
                </a:solidFill>
                <a:latin typeface="SimHei" panose="02010609060101010101" pitchFamily="49" charset="-122"/>
                <a:ea typeface="SimHei" panose="02010609060101010101" pitchFamily="49" charset="-122"/>
                <a:cs typeface="宋体" charset="0"/>
              </a:rPr>
              <a:t> &amp; CNN</a:t>
            </a:r>
          </a:p>
          <a:p>
            <a:pPr lvl="1">
              <a:lnSpc>
                <a:spcPts val="1725"/>
              </a:lnSpc>
            </a:pPr>
            <a:r>
              <a:rPr lang="en-GB" altLang="zh-CN" sz="1200" dirty="0">
                <a:solidFill>
                  <a:schemeClr val="accent2"/>
                </a:solidFill>
                <a:latin typeface="宋体" charset="0"/>
                <a:ea typeface="宋体" charset="0"/>
                <a:cs typeface="宋体" charset="0"/>
              </a:rPr>
              <a:t>Yann </a:t>
            </a:r>
            <a:r>
              <a:rPr lang="en-GB" altLang="zh-CN" sz="1200" dirty="0" err="1">
                <a:solidFill>
                  <a:schemeClr val="accent2"/>
                </a:solidFill>
                <a:latin typeface="宋体" charset="0"/>
                <a:ea typeface="宋体" charset="0"/>
                <a:cs typeface="宋体" charset="0"/>
              </a:rPr>
              <a:t>Lecun</a:t>
            </a:r>
            <a:r>
              <a:rPr lang="en-GB" altLang="zh-CN" sz="1200" dirty="0">
                <a:solidFill>
                  <a:schemeClr val="accent2"/>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于 </a:t>
            </a:r>
            <a:r>
              <a:rPr lang="en-US" altLang="zh-CN" sz="1200" dirty="0">
                <a:solidFill>
                  <a:srgbClr val="636D78"/>
                </a:solidFill>
                <a:latin typeface="宋体" charset="0"/>
                <a:ea typeface="宋体" charset="0"/>
                <a:cs typeface="宋体" charset="0"/>
              </a:rPr>
              <a:t>1960 </a:t>
            </a:r>
            <a:r>
              <a:rPr lang="zh-CN" altLang="en-US" sz="1200" dirty="0">
                <a:solidFill>
                  <a:srgbClr val="636D78"/>
                </a:solidFill>
                <a:latin typeface="宋体" charset="0"/>
                <a:ea typeface="宋体" charset="0"/>
                <a:cs typeface="宋体" charset="0"/>
              </a:rPr>
              <a:t>年出生于巴黎。</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1987 </a:t>
            </a:r>
            <a:r>
              <a:rPr lang="zh-CN" altLang="en-US" sz="1200" dirty="0">
                <a:solidFill>
                  <a:srgbClr val="636D78"/>
                </a:solidFill>
                <a:latin typeface="宋体" charset="0"/>
                <a:ea typeface="宋体" charset="0"/>
                <a:cs typeface="宋体" charset="0"/>
              </a:rPr>
              <a:t>年在法国获得博士学位后，他曾追随 </a:t>
            </a:r>
            <a:r>
              <a:rPr lang="en-GB" altLang="zh-CN" sz="1200" dirty="0">
                <a:solidFill>
                  <a:schemeClr val="accent2"/>
                </a:solidFill>
                <a:latin typeface="宋体" charset="0"/>
                <a:ea typeface="宋体" charset="0"/>
                <a:cs typeface="宋体" charset="0"/>
              </a:rPr>
              <a:t>Hinton</a:t>
            </a:r>
            <a:r>
              <a:rPr lang="en-GB"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教授到多伦多大学做了一年博士后的工作，随后搬到新泽西州的 </a:t>
            </a:r>
            <a:r>
              <a:rPr lang="en-GB" altLang="zh-CN" sz="1200" dirty="0">
                <a:solidFill>
                  <a:schemeClr val="accent2"/>
                </a:solidFill>
                <a:latin typeface="宋体" charset="0"/>
                <a:ea typeface="宋体" charset="0"/>
                <a:cs typeface="宋体" charset="0"/>
              </a:rPr>
              <a:t>Bell Lab </a:t>
            </a:r>
            <a:r>
              <a:rPr lang="zh-CN" altLang="en-US" sz="1200" dirty="0">
                <a:solidFill>
                  <a:srgbClr val="636D78"/>
                </a:solidFill>
                <a:latin typeface="宋体" charset="0"/>
                <a:ea typeface="宋体" charset="0"/>
                <a:cs typeface="宋体" charset="0"/>
              </a:rPr>
              <a:t>继续研究工作。</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b="1" dirty="0">
                <a:solidFill>
                  <a:srgbClr val="636D78"/>
                </a:solidFill>
                <a:latin typeface="宋体" charset="0"/>
                <a:ea typeface="宋体" charset="0"/>
                <a:cs typeface="宋体" charset="0"/>
              </a:rPr>
              <a:t>在 </a:t>
            </a:r>
            <a:r>
              <a:rPr lang="en-GB" altLang="zh-CN" sz="1200" b="1" dirty="0">
                <a:solidFill>
                  <a:schemeClr val="accent2"/>
                </a:solidFill>
                <a:latin typeface="宋体" charset="0"/>
                <a:ea typeface="宋体" charset="0"/>
                <a:cs typeface="宋体" charset="0"/>
              </a:rPr>
              <a:t>Bell Lab</a:t>
            </a:r>
            <a:r>
              <a:rPr lang="en-GB" altLang="zh-CN" sz="1200" b="1" dirty="0">
                <a:solidFill>
                  <a:srgbClr val="636D78"/>
                </a:solidFill>
                <a:latin typeface="宋体" charset="0"/>
                <a:ea typeface="宋体" charset="0"/>
                <a:cs typeface="宋体" charset="0"/>
              </a:rPr>
              <a:t>, </a:t>
            </a:r>
            <a:r>
              <a:rPr lang="en-GB" altLang="zh-CN" sz="1200" b="1" dirty="0" err="1">
                <a:solidFill>
                  <a:srgbClr val="636D78"/>
                </a:solidFill>
                <a:latin typeface="宋体" charset="0"/>
                <a:ea typeface="宋体" charset="0"/>
                <a:cs typeface="宋体" charset="0"/>
              </a:rPr>
              <a:t>Lecun</a:t>
            </a:r>
            <a:r>
              <a:rPr lang="en-GB" altLang="zh-CN" sz="1200" b="1" dirty="0">
                <a:solidFill>
                  <a:srgbClr val="636D78"/>
                </a:solidFill>
                <a:latin typeface="宋体" charset="0"/>
                <a:ea typeface="宋体" charset="0"/>
                <a:cs typeface="宋体" charset="0"/>
              </a:rPr>
              <a:t> 1989</a:t>
            </a:r>
            <a:r>
              <a:rPr lang="zh-CN" altLang="en-US" sz="1200" b="1" dirty="0">
                <a:solidFill>
                  <a:srgbClr val="636D78"/>
                </a:solidFill>
                <a:latin typeface="宋体" charset="0"/>
                <a:ea typeface="宋体" charset="0"/>
                <a:cs typeface="宋体" charset="0"/>
              </a:rPr>
              <a:t>年发表了论文，</a:t>
            </a:r>
            <a:r>
              <a:rPr lang="zh-CN" altLang="en-US" sz="1200" b="1" i="1" dirty="0">
                <a:solidFill>
                  <a:srgbClr val="636D78"/>
                </a:solidFill>
                <a:latin typeface="宋体" charset="0"/>
                <a:ea typeface="宋体" charset="0"/>
                <a:cs typeface="宋体" charset="0"/>
              </a:rPr>
              <a:t>“</a:t>
            </a:r>
            <a:r>
              <a:rPr lang="zh-CN" altLang="en-US" sz="1200" b="1" i="1" dirty="0">
                <a:solidFill>
                  <a:schemeClr val="accent2"/>
                </a:solidFill>
                <a:latin typeface="宋体" charset="0"/>
                <a:ea typeface="宋体" charset="0"/>
                <a:cs typeface="宋体" charset="0"/>
              </a:rPr>
              <a:t>反向传播算法在手写邮政编码上的作用</a:t>
            </a:r>
            <a:r>
              <a:rPr lang="zh-CN" altLang="en-US" sz="1200" b="1" i="1" dirty="0">
                <a:solidFill>
                  <a:srgbClr val="636D78"/>
                </a:solidFill>
                <a:latin typeface="宋体" charset="0"/>
                <a:ea typeface="宋体" charset="0"/>
                <a:cs typeface="宋体" charset="0"/>
              </a:rPr>
              <a:t>”</a:t>
            </a:r>
            <a:r>
              <a:rPr lang="zh-CN" altLang="en-US" sz="1200" b="1"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他用美国邮政系统提供的近万个手写数字的样本来训练神经网络系统，训练好的系统在独立的测试样本中，错误率只有 </a:t>
            </a:r>
            <a:r>
              <a:rPr lang="en-US" altLang="zh-CN" sz="1200" dirty="0">
                <a:solidFill>
                  <a:schemeClr val="accent2"/>
                </a:solidFill>
                <a:latin typeface="宋体" charset="0"/>
                <a:ea typeface="宋体" charset="0"/>
                <a:cs typeface="宋体" charset="0"/>
              </a:rPr>
              <a:t>5%</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err="1">
                <a:solidFill>
                  <a:srgbClr val="636D78"/>
                </a:solidFill>
                <a:latin typeface="宋体" charset="0"/>
                <a:ea typeface="宋体" charset="0"/>
                <a:cs typeface="宋体" charset="0"/>
              </a:rPr>
              <a:t>Lecun</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进一步运用一种叫做</a:t>
            </a:r>
            <a:r>
              <a:rPr lang="zh-CN" altLang="en-US" sz="1200" b="1" dirty="0">
                <a:solidFill>
                  <a:schemeClr val="accent2"/>
                </a:solidFill>
                <a:latin typeface="宋体" charset="0"/>
                <a:ea typeface="宋体" charset="0"/>
                <a:cs typeface="宋体" charset="0"/>
              </a:rPr>
              <a:t>“卷积神经网络”</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Convolutional Neural Networks,</a:t>
            </a:r>
            <a:r>
              <a:rPr lang="zh-CN" altLang="en-US" sz="1200" dirty="0">
                <a:solidFill>
                  <a:srgbClr val="636D78"/>
                </a:solidFill>
                <a:latin typeface="宋体" charset="0"/>
                <a:ea typeface="宋体" charset="0"/>
                <a:cs typeface="宋体" charset="0"/>
              </a:rPr>
              <a:t> </a:t>
            </a:r>
            <a:r>
              <a:rPr lang="en-US" altLang="zh-CN" sz="1200" dirty="0">
                <a:solidFill>
                  <a:srgbClr val="636D78"/>
                </a:solidFill>
                <a:latin typeface="宋体" charset="0"/>
                <a:ea typeface="宋体" charset="0"/>
                <a:cs typeface="宋体" charset="0"/>
              </a:rPr>
              <a:t>CNN</a:t>
            </a:r>
            <a:r>
              <a:rPr lang="zh-CN" altLang="en-US" sz="1200" dirty="0">
                <a:solidFill>
                  <a:srgbClr val="636D78"/>
                </a:solidFill>
                <a:latin typeface="宋体" charset="0"/>
                <a:ea typeface="宋体" charset="0"/>
                <a:cs typeface="宋体" charset="0"/>
              </a:rPr>
              <a:t>）的技术，开发出商业软件，用于读取银行支票上的手写数字，这个支票识别系统在九十年代末占据了美国接近 </a:t>
            </a:r>
            <a:r>
              <a:rPr lang="en-US" altLang="zh-CN" sz="1200" dirty="0">
                <a:solidFill>
                  <a:srgbClr val="636D78"/>
                </a:solidFill>
                <a:latin typeface="宋体" charset="0"/>
                <a:ea typeface="宋体" charset="0"/>
                <a:cs typeface="宋体" charset="0"/>
              </a:rPr>
              <a:t>20% </a:t>
            </a:r>
            <a:r>
              <a:rPr lang="zh-CN" altLang="en-US" sz="1200" dirty="0">
                <a:solidFill>
                  <a:srgbClr val="636D78"/>
                </a:solidFill>
                <a:latin typeface="宋体" charset="0"/>
                <a:ea typeface="宋体" charset="0"/>
                <a:cs typeface="宋体" charset="0"/>
              </a:rPr>
              <a:t>的市场。</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此时就在 </a:t>
            </a:r>
            <a:r>
              <a:rPr lang="en-GB" altLang="zh-CN" sz="1200" dirty="0">
                <a:solidFill>
                  <a:schemeClr val="accent2"/>
                </a:solidFill>
                <a:latin typeface="宋体" charset="0"/>
                <a:ea typeface="宋体" charset="0"/>
                <a:cs typeface="宋体" charset="0"/>
              </a:rPr>
              <a:t>Bell Lab</a:t>
            </a:r>
            <a:r>
              <a:rPr lang="zh-CN" altLang="en-GB" sz="1200" dirty="0">
                <a:solidFill>
                  <a:srgbClr val="636D78"/>
                </a:solidFill>
                <a:latin typeface="宋体" charset="0"/>
                <a:ea typeface="宋体" charset="0"/>
                <a:cs typeface="宋体" charset="0"/>
              </a:rPr>
              <a:t>，</a:t>
            </a:r>
            <a:r>
              <a:rPr lang="en-GB" altLang="zh-CN" sz="1200" dirty="0">
                <a:solidFill>
                  <a:srgbClr val="636D78"/>
                </a:solidFill>
                <a:latin typeface="宋体" charset="0"/>
                <a:ea typeface="宋体" charset="0"/>
                <a:cs typeface="宋体" charset="0"/>
              </a:rPr>
              <a:t>Yann </a:t>
            </a:r>
            <a:r>
              <a:rPr lang="en-GB" altLang="zh-CN" sz="1200" dirty="0" err="1">
                <a:solidFill>
                  <a:srgbClr val="636D78"/>
                </a:solidFill>
                <a:latin typeface="宋体" charset="0"/>
                <a:ea typeface="宋体" charset="0"/>
                <a:cs typeface="宋体" charset="0"/>
              </a:rPr>
              <a:t>Lecun</a:t>
            </a:r>
            <a:r>
              <a:rPr lang="en-GB"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临近办公室的一个同事 </a:t>
            </a:r>
            <a:r>
              <a:rPr lang="en-GB" altLang="zh-CN" sz="1200" dirty="0" err="1">
                <a:solidFill>
                  <a:schemeClr val="accent2"/>
                </a:solidFill>
                <a:latin typeface="宋体" charset="0"/>
                <a:ea typeface="宋体" charset="0"/>
                <a:cs typeface="宋体" charset="0"/>
              </a:rPr>
              <a:t>Vladmir</a:t>
            </a:r>
            <a:r>
              <a:rPr lang="en-GB" altLang="zh-CN" sz="1200" dirty="0">
                <a:solidFill>
                  <a:schemeClr val="accent2"/>
                </a:solidFill>
                <a:latin typeface="宋体" charset="0"/>
                <a:ea typeface="宋体" charset="0"/>
                <a:cs typeface="宋体" charset="0"/>
              </a:rPr>
              <a:t> </a:t>
            </a:r>
            <a:r>
              <a:rPr lang="en-GB" altLang="zh-CN" sz="1200" dirty="0" err="1">
                <a:solidFill>
                  <a:schemeClr val="accent2"/>
                </a:solidFill>
                <a:latin typeface="宋体" charset="0"/>
                <a:ea typeface="宋体" charset="0"/>
                <a:cs typeface="宋体" charset="0"/>
              </a:rPr>
              <a:t>Vapnik</a:t>
            </a:r>
            <a:r>
              <a:rPr lang="en-GB" altLang="zh-CN" sz="1200" dirty="0">
                <a:solidFill>
                  <a:schemeClr val="accent2"/>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的工作，又把神经网络研究带入</a:t>
            </a:r>
            <a:r>
              <a:rPr lang="zh-CN" altLang="en-US" sz="1200" b="1" dirty="0">
                <a:solidFill>
                  <a:schemeClr val="accent2"/>
                </a:solidFill>
                <a:latin typeface="宋体" charset="0"/>
                <a:ea typeface="宋体" charset="0"/>
                <a:cs typeface="宋体" charset="0"/>
              </a:rPr>
              <a:t>第二个寒冬</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p:txBody>
      </p:sp>
      <p:pic>
        <p:nvPicPr>
          <p:cNvPr id="2" name="图片 1"/>
          <p:cNvPicPr>
            <a:picLocks noChangeAspect="1"/>
          </p:cNvPicPr>
          <p:nvPr/>
        </p:nvPicPr>
        <p:blipFill>
          <a:blip r:embed="rId2"/>
          <a:stretch>
            <a:fillRect/>
          </a:stretch>
        </p:blipFill>
        <p:spPr>
          <a:xfrm>
            <a:off x="6292030" y="1621239"/>
            <a:ext cx="2259080" cy="15019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266300"/>
            <a:ext cx="5640705" cy="370141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Hinton &amp; Deep Learning</a:t>
            </a:r>
          </a:p>
          <a:p>
            <a:pPr lvl="1">
              <a:lnSpc>
                <a:spcPts val="1725"/>
              </a:lnSpc>
            </a:pPr>
            <a:r>
              <a:rPr lang="en-US" altLang="zh-CN" sz="1200" dirty="0">
                <a:solidFill>
                  <a:srgbClr val="636D78"/>
                </a:solidFill>
                <a:latin typeface="宋体" charset="0"/>
                <a:ea typeface="宋体" charset="0"/>
                <a:cs typeface="宋体" charset="0"/>
              </a:rPr>
              <a:t>2003</a:t>
            </a:r>
            <a:r>
              <a:rPr lang="zh-CN" altLang="en-US" sz="1200" dirty="0">
                <a:solidFill>
                  <a:srgbClr val="636D78"/>
                </a:solidFill>
                <a:latin typeface="宋体" charset="0"/>
                <a:ea typeface="宋体" charset="0"/>
                <a:cs typeface="宋体" charset="0"/>
              </a:rPr>
              <a:t>年，</a:t>
            </a:r>
            <a:r>
              <a:rPr lang="en-GB" altLang="zh-CN" sz="1200" dirty="0">
                <a:solidFill>
                  <a:srgbClr val="636D78"/>
                </a:solidFill>
                <a:latin typeface="宋体" charset="0"/>
                <a:ea typeface="宋体" charset="0"/>
                <a:cs typeface="宋体" charset="0"/>
              </a:rPr>
              <a:t>Geoffrey Hinton </a:t>
            </a:r>
            <a:r>
              <a:rPr lang="zh-CN" altLang="en-US" sz="1200" dirty="0">
                <a:solidFill>
                  <a:srgbClr val="636D78"/>
                </a:solidFill>
                <a:latin typeface="宋体" charset="0"/>
                <a:ea typeface="宋体" charset="0"/>
                <a:cs typeface="宋体" charset="0"/>
              </a:rPr>
              <a:t>还在多伦多大学，在神经网络的领域</a:t>
            </a:r>
            <a:r>
              <a:rPr lang="zh-CN" altLang="en-US" sz="1200" b="1" dirty="0">
                <a:solidFill>
                  <a:schemeClr val="accent2"/>
                </a:solidFill>
                <a:latin typeface="宋体" charset="0"/>
                <a:ea typeface="宋体" charset="0"/>
                <a:cs typeface="宋体" charset="0"/>
              </a:rPr>
              <a:t>苦苦坚守</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2003 </a:t>
            </a:r>
            <a:r>
              <a:rPr lang="zh-CN" altLang="en-US" sz="1200" dirty="0">
                <a:solidFill>
                  <a:srgbClr val="636D78"/>
                </a:solidFill>
                <a:latin typeface="宋体" charset="0"/>
                <a:ea typeface="宋体" charset="0"/>
                <a:cs typeface="宋体" charset="0"/>
              </a:rPr>
              <a:t>年在温哥华大都会酒店，以 </a:t>
            </a:r>
            <a:r>
              <a:rPr lang="en-US" altLang="zh-CN"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为首的十五名来自各地的不同专业的科学家，和加拿大先进研究员（</a:t>
            </a:r>
            <a:r>
              <a:rPr lang="en-US" altLang="zh-CN" sz="1200" dirty="0">
                <a:solidFill>
                  <a:srgbClr val="636D78"/>
                </a:solidFill>
                <a:latin typeface="宋体" charset="0"/>
                <a:ea typeface="宋体" charset="0"/>
                <a:cs typeface="宋体" charset="0"/>
              </a:rPr>
              <a:t>Canadian Institute of Advanced Research, </a:t>
            </a:r>
            <a:r>
              <a:rPr lang="en-US" altLang="zh-CN" sz="1200" b="1" dirty="0">
                <a:solidFill>
                  <a:schemeClr val="accent2"/>
                </a:solidFill>
                <a:latin typeface="宋体" charset="0"/>
                <a:ea typeface="宋体" charset="0"/>
                <a:cs typeface="宋体" charset="0"/>
              </a:rPr>
              <a:t>CIFAR</a:t>
            </a:r>
            <a:r>
              <a:rPr lang="zh-CN" altLang="en-US" sz="1200" dirty="0">
                <a:solidFill>
                  <a:srgbClr val="636D78"/>
                </a:solidFill>
                <a:latin typeface="宋体" charset="0"/>
                <a:ea typeface="宋体" charset="0"/>
                <a:cs typeface="宋体" charset="0"/>
              </a:rPr>
              <a:t>）的基金管理负责人 </a:t>
            </a:r>
            <a:r>
              <a:rPr lang="en-US" altLang="zh-CN" sz="1200" b="1" dirty="0">
                <a:solidFill>
                  <a:schemeClr val="accent2"/>
                </a:solidFill>
                <a:latin typeface="宋体" charset="0"/>
                <a:ea typeface="宋体" charset="0"/>
                <a:cs typeface="宋体" charset="0"/>
              </a:rPr>
              <a:t>Melvin Silverman</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交谈。</a:t>
            </a:r>
            <a:endParaRPr lang="en-US" altLang="zh-CN" sz="1200" dirty="0">
              <a:solidFill>
                <a:srgbClr val="636D78"/>
              </a:solidFill>
              <a:latin typeface="宋体" charset="0"/>
              <a:ea typeface="宋体" charset="0"/>
              <a:cs typeface="宋体" charset="0"/>
            </a:endParaRPr>
          </a:p>
          <a:p>
            <a:pPr lvl="2">
              <a:lnSpc>
                <a:spcPts val="1725"/>
              </a:lnSpc>
            </a:pPr>
            <a:r>
              <a:rPr lang="en-US" altLang="zh-CN" sz="1200" dirty="0">
                <a:solidFill>
                  <a:srgbClr val="636D78"/>
                </a:solidFill>
                <a:latin typeface="宋体" charset="0"/>
                <a:ea typeface="宋体" charset="0"/>
                <a:cs typeface="宋体" charset="0"/>
              </a:rPr>
              <a:t>Silverman </a:t>
            </a:r>
            <a:r>
              <a:rPr lang="zh-CN" altLang="en-US" sz="1200" dirty="0">
                <a:solidFill>
                  <a:srgbClr val="636D78"/>
                </a:solidFill>
                <a:latin typeface="宋体" charset="0"/>
                <a:ea typeface="宋体" charset="0"/>
                <a:cs typeface="宋体" charset="0"/>
              </a:rPr>
              <a:t>问大家，为什么 </a:t>
            </a:r>
            <a:r>
              <a:rPr lang="en-US" altLang="zh-CN" sz="1200" dirty="0">
                <a:solidFill>
                  <a:srgbClr val="636D78"/>
                </a:solidFill>
                <a:latin typeface="宋体" charset="0"/>
                <a:ea typeface="宋体" charset="0"/>
                <a:cs typeface="宋体" charset="0"/>
              </a:rPr>
              <a:t>CIFAR </a:t>
            </a:r>
            <a:r>
              <a:rPr lang="zh-CN" altLang="en-US" sz="1200" dirty="0">
                <a:solidFill>
                  <a:srgbClr val="636D78"/>
                </a:solidFill>
                <a:latin typeface="宋体" charset="0"/>
                <a:ea typeface="宋体" charset="0"/>
                <a:cs typeface="宋体" charset="0"/>
              </a:rPr>
              <a:t>要支持他们的研究项目。</a:t>
            </a:r>
            <a:endParaRPr lang="en-US" altLang="zh-CN" sz="1200" dirty="0">
              <a:solidFill>
                <a:srgbClr val="636D78"/>
              </a:solidFill>
              <a:latin typeface="宋体" charset="0"/>
              <a:ea typeface="宋体" charset="0"/>
              <a:cs typeface="宋体" charset="0"/>
            </a:endParaRPr>
          </a:p>
          <a:p>
            <a:pPr lvl="2">
              <a:lnSpc>
                <a:spcPts val="1725"/>
              </a:lnSpc>
            </a:pPr>
            <a:r>
              <a:rPr lang="zh-CN" altLang="en-US" sz="1200" dirty="0">
                <a:solidFill>
                  <a:srgbClr val="636D78"/>
                </a:solidFill>
                <a:latin typeface="宋体" charset="0"/>
                <a:ea typeface="宋体" charset="0"/>
                <a:cs typeface="宋体" charset="0"/>
              </a:rPr>
              <a:t>计算神经科学研究者，</a:t>
            </a:r>
            <a:r>
              <a:rPr lang="en-US" altLang="zh-CN" sz="1200" b="1" dirty="0">
                <a:solidFill>
                  <a:schemeClr val="accent2"/>
                </a:solidFill>
                <a:latin typeface="宋体" charset="0"/>
                <a:ea typeface="宋体" charset="0"/>
                <a:cs typeface="宋体" charset="0"/>
              </a:rPr>
              <a:t>Sebastian Sung</a:t>
            </a:r>
            <a:r>
              <a:rPr lang="zh-CN" altLang="en-US" sz="1200" dirty="0">
                <a:solidFill>
                  <a:srgbClr val="636D78"/>
                </a:solidFill>
                <a:latin typeface="宋体" charset="0"/>
                <a:ea typeface="宋体" charset="0"/>
                <a:cs typeface="宋体" charset="0"/>
              </a:rPr>
              <a:t>（现为普林斯顿大学教授）回答道：“喔，因为我们有点古怪。如果 </a:t>
            </a:r>
            <a:r>
              <a:rPr lang="en-US" altLang="zh-CN" sz="1200" dirty="0">
                <a:solidFill>
                  <a:srgbClr val="636D78"/>
                </a:solidFill>
                <a:latin typeface="宋体" charset="0"/>
                <a:ea typeface="宋体" charset="0"/>
                <a:cs typeface="宋体" charset="0"/>
              </a:rPr>
              <a:t>CIFAR </a:t>
            </a:r>
            <a:r>
              <a:rPr lang="zh-CN" altLang="en-US" sz="1200" dirty="0">
                <a:solidFill>
                  <a:srgbClr val="636D78"/>
                </a:solidFill>
                <a:latin typeface="宋体" charset="0"/>
                <a:ea typeface="宋体" charset="0"/>
                <a:cs typeface="宋体" charset="0"/>
              </a:rPr>
              <a:t>要跳出自己的舒适区，寻找一个</a:t>
            </a:r>
            <a:r>
              <a:rPr lang="zh-CN" altLang="en-US" sz="1200" b="1" dirty="0">
                <a:solidFill>
                  <a:schemeClr val="accent2"/>
                </a:solidFill>
                <a:latin typeface="宋体" charset="0"/>
                <a:ea typeface="宋体" charset="0"/>
                <a:cs typeface="宋体" charset="0"/>
              </a:rPr>
              <a:t>高风险</a:t>
            </a:r>
            <a:r>
              <a:rPr lang="zh-CN" altLang="en-US" sz="1200" dirty="0">
                <a:solidFill>
                  <a:srgbClr val="636D78"/>
                </a:solidFill>
                <a:latin typeface="宋体" charset="0"/>
                <a:ea typeface="宋体" charset="0"/>
                <a:cs typeface="宋体" charset="0"/>
              </a:rPr>
              <a:t>，</a:t>
            </a:r>
            <a:r>
              <a:rPr lang="zh-CN" altLang="en-US" sz="1200" b="1" dirty="0">
                <a:solidFill>
                  <a:schemeClr val="accent2"/>
                </a:solidFill>
                <a:latin typeface="宋体" charset="0"/>
                <a:ea typeface="宋体" charset="0"/>
                <a:cs typeface="宋体" charset="0"/>
              </a:rPr>
              <a:t>极具探索性</a:t>
            </a:r>
            <a:r>
              <a:rPr lang="zh-CN" altLang="en-US" sz="1200" dirty="0">
                <a:solidFill>
                  <a:srgbClr val="636D78"/>
                </a:solidFill>
                <a:latin typeface="宋体" charset="0"/>
                <a:ea typeface="宋体" charset="0"/>
                <a:cs typeface="宋体" charset="0"/>
              </a:rPr>
              <a:t>的团体，就应当资助我们了！”</a:t>
            </a:r>
            <a:endParaRPr lang="en-US" altLang="zh-CN" sz="1200" dirty="0">
              <a:solidFill>
                <a:srgbClr val="636D78"/>
              </a:solidFill>
              <a:latin typeface="宋体" charset="0"/>
              <a:ea typeface="宋体" charset="0"/>
              <a:cs typeface="宋体" charset="0"/>
            </a:endParaRPr>
          </a:p>
          <a:p>
            <a:pPr lvl="2">
              <a:lnSpc>
                <a:spcPts val="1725"/>
              </a:lnSpc>
            </a:pPr>
            <a:r>
              <a:rPr lang="zh-CN" altLang="en-US" sz="1200" dirty="0">
                <a:solidFill>
                  <a:srgbClr val="636D78"/>
                </a:solidFill>
                <a:latin typeface="宋体" charset="0"/>
                <a:ea typeface="宋体" charset="0"/>
                <a:cs typeface="宋体" charset="0"/>
              </a:rPr>
              <a:t>最终 </a:t>
            </a:r>
            <a:r>
              <a:rPr lang="en-US" altLang="zh-CN" sz="1200" dirty="0">
                <a:solidFill>
                  <a:srgbClr val="636D78"/>
                </a:solidFill>
                <a:latin typeface="宋体" charset="0"/>
                <a:ea typeface="宋体" charset="0"/>
                <a:cs typeface="宋体" charset="0"/>
              </a:rPr>
              <a:t>CIFAR </a:t>
            </a:r>
            <a:r>
              <a:rPr lang="zh-CN" altLang="en-US" sz="1200" dirty="0">
                <a:solidFill>
                  <a:srgbClr val="636D78"/>
                </a:solidFill>
                <a:latin typeface="宋体" charset="0"/>
                <a:ea typeface="宋体" charset="0"/>
                <a:cs typeface="宋体" charset="0"/>
              </a:rPr>
              <a:t>同意从 </a:t>
            </a:r>
            <a:r>
              <a:rPr lang="en-US" altLang="zh-CN" sz="1200" dirty="0">
                <a:solidFill>
                  <a:srgbClr val="636D78"/>
                </a:solidFill>
                <a:latin typeface="宋体" charset="0"/>
                <a:ea typeface="宋体" charset="0"/>
                <a:cs typeface="宋体" charset="0"/>
              </a:rPr>
              <a:t>2004 </a:t>
            </a:r>
            <a:r>
              <a:rPr lang="zh-CN" altLang="en-US" sz="1200" dirty="0">
                <a:solidFill>
                  <a:srgbClr val="636D78"/>
                </a:solidFill>
                <a:latin typeface="宋体" charset="0"/>
                <a:ea typeface="宋体" charset="0"/>
                <a:cs typeface="宋体" charset="0"/>
              </a:rPr>
              <a:t>年开始资助这个团体十年，总额一千万加元。</a:t>
            </a:r>
            <a:r>
              <a:rPr lang="en-US" altLang="zh-CN" sz="1200" dirty="0">
                <a:solidFill>
                  <a:srgbClr val="636D78"/>
                </a:solidFill>
                <a:latin typeface="宋体" charset="0"/>
                <a:ea typeface="宋体" charset="0"/>
                <a:cs typeface="宋体" charset="0"/>
              </a:rPr>
              <a:t>CIFAR </a:t>
            </a:r>
            <a:r>
              <a:rPr lang="zh-CN" altLang="en-US" sz="1200" dirty="0">
                <a:solidFill>
                  <a:srgbClr val="636D78"/>
                </a:solidFill>
                <a:latin typeface="宋体" charset="0"/>
                <a:ea typeface="宋体" charset="0"/>
                <a:cs typeface="宋体" charset="0"/>
              </a:rPr>
              <a:t>成为当时世界上</a:t>
            </a:r>
            <a:r>
              <a:rPr lang="zh-CN" altLang="en-US" sz="1200" b="1" dirty="0">
                <a:solidFill>
                  <a:schemeClr val="accent2"/>
                </a:solidFill>
                <a:latin typeface="宋体" charset="0"/>
                <a:ea typeface="宋体" charset="0"/>
                <a:cs typeface="宋体" charset="0"/>
              </a:rPr>
              <a:t>唯一支持神经网络</a:t>
            </a:r>
            <a:r>
              <a:rPr lang="zh-CN" altLang="en-US" sz="1200" dirty="0">
                <a:solidFill>
                  <a:srgbClr val="636D78"/>
                </a:solidFill>
                <a:latin typeface="宋体" charset="0"/>
                <a:ea typeface="宋体" charset="0"/>
                <a:cs typeface="宋体" charset="0"/>
              </a:rPr>
              <a:t>研究的机构。</a:t>
            </a:r>
            <a:endParaRPr lang="en-US" altLang="zh-CN" sz="1200" dirty="0">
              <a:solidFill>
                <a:srgbClr val="636D78"/>
              </a:solidFill>
              <a:latin typeface="宋体" charset="0"/>
              <a:ea typeface="宋体" charset="0"/>
              <a:cs typeface="宋体" charset="0"/>
            </a:endParaRPr>
          </a:p>
        </p:txBody>
      </p:sp>
      <p:pic>
        <p:nvPicPr>
          <p:cNvPr id="3" name="图片 2"/>
          <p:cNvPicPr>
            <a:picLocks noChangeAspect="1"/>
          </p:cNvPicPr>
          <p:nvPr/>
        </p:nvPicPr>
        <p:blipFill>
          <a:blip r:embed="rId2"/>
          <a:stretch>
            <a:fillRect/>
          </a:stretch>
        </p:blipFill>
        <p:spPr>
          <a:xfrm>
            <a:off x="6189314" y="1669059"/>
            <a:ext cx="2547803" cy="14605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07157" y="1225391"/>
            <a:ext cx="5802154" cy="342995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ts val="1725"/>
              </a:lnSpc>
              <a:buNone/>
            </a:pPr>
            <a:endParaRPr lang="en-US" altLang="zh-CN" sz="1200" dirty="0">
              <a:solidFill>
                <a:srgbClr val="636D78"/>
              </a:solidFill>
              <a:latin typeface="宋体" charset="0"/>
              <a:ea typeface="宋体" charset="0"/>
              <a:cs typeface="宋体" charset="0"/>
            </a:endParaRPr>
          </a:p>
          <a:p>
            <a:pPr lvl="1">
              <a:lnSpc>
                <a:spcPts val="1725"/>
              </a:lnSpc>
            </a:pPr>
            <a:r>
              <a:rPr lang="en-US" altLang="zh-CN" sz="1200" b="1" dirty="0">
                <a:solidFill>
                  <a:srgbClr val="636D78"/>
                </a:solidFill>
                <a:latin typeface="宋体" charset="0"/>
                <a:ea typeface="宋体" charset="0"/>
                <a:cs typeface="宋体" charset="0"/>
              </a:rPr>
              <a:t>Hinton </a:t>
            </a:r>
            <a:r>
              <a:rPr lang="zh-CN" altLang="en-US" sz="1200" b="1" dirty="0">
                <a:solidFill>
                  <a:srgbClr val="636D78"/>
                </a:solidFill>
                <a:latin typeface="宋体" charset="0"/>
                <a:ea typeface="宋体" charset="0"/>
                <a:cs typeface="宋体" charset="0"/>
              </a:rPr>
              <a:t>拿到资金支持不久做的第一件事，就是把“</a:t>
            </a:r>
            <a:r>
              <a:rPr lang="zh-CN" altLang="en-US" sz="1200" b="1" dirty="0">
                <a:solidFill>
                  <a:schemeClr val="accent2"/>
                </a:solidFill>
                <a:latin typeface="宋体" charset="0"/>
                <a:ea typeface="宋体" charset="0"/>
                <a:cs typeface="宋体" charset="0"/>
              </a:rPr>
              <a:t>神经网络</a:t>
            </a:r>
            <a:r>
              <a:rPr lang="zh-CN" altLang="en-US" sz="1200" b="1" dirty="0">
                <a:solidFill>
                  <a:srgbClr val="636D78"/>
                </a:solidFill>
                <a:latin typeface="宋体" charset="0"/>
                <a:ea typeface="宋体" charset="0"/>
                <a:cs typeface="宋体" charset="0"/>
              </a:rPr>
              <a:t>”改名换姓为“</a:t>
            </a:r>
            <a:r>
              <a:rPr lang="zh-CN" altLang="en-US" sz="1200" b="1" dirty="0">
                <a:solidFill>
                  <a:schemeClr val="accent2"/>
                </a:solidFill>
                <a:latin typeface="宋体" charset="0"/>
                <a:ea typeface="宋体" charset="0"/>
                <a:cs typeface="宋体" charset="0"/>
              </a:rPr>
              <a:t>深度学习</a:t>
            </a:r>
            <a:r>
              <a:rPr lang="zh-CN" altLang="en-US" sz="1200" b="1" dirty="0">
                <a:solidFill>
                  <a:srgbClr val="636D78"/>
                </a:solidFill>
                <a:latin typeface="宋体" charset="0"/>
                <a:ea typeface="宋体" charset="0"/>
                <a:cs typeface="宋体" charset="0"/>
              </a:rPr>
              <a:t>”。 </a:t>
            </a:r>
            <a:endParaRPr lang="en-US" altLang="zh-CN" sz="1200" b="1"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此后，</a:t>
            </a:r>
            <a:r>
              <a:rPr lang="en-US" altLang="zh-CN"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的同时不时会听到他突然在办公室大叫：“</a:t>
            </a:r>
            <a:r>
              <a:rPr lang="zh-CN" altLang="en-US" sz="1200" dirty="0">
                <a:solidFill>
                  <a:schemeClr val="accent2"/>
                </a:solidFill>
                <a:latin typeface="宋体" charset="0"/>
                <a:ea typeface="宋体" charset="0"/>
                <a:cs typeface="宋体" charset="0"/>
              </a:rPr>
              <a:t>我知道人脑是如何工作的了！</a:t>
            </a:r>
            <a:r>
              <a:rPr lang="zh-CN" altLang="en-US" sz="1200" dirty="0">
                <a:solidFill>
                  <a:srgbClr val="636D78"/>
                </a:solidFill>
                <a:latin typeface="宋体" charset="0"/>
                <a:ea typeface="宋体" charset="0"/>
                <a:cs typeface="宋体" charset="0"/>
              </a:rPr>
              <a:t>”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2006 </a:t>
            </a:r>
            <a:r>
              <a:rPr lang="zh-CN" altLang="en-US" sz="1200" dirty="0">
                <a:solidFill>
                  <a:srgbClr val="636D78"/>
                </a:solidFill>
                <a:latin typeface="宋体" charset="0"/>
                <a:ea typeface="宋体" charset="0"/>
                <a:cs typeface="宋体" charset="0"/>
              </a:rPr>
              <a:t>年 </a:t>
            </a:r>
            <a:r>
              <a:rPr lang="en-US" altLang="zh-CN"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和合作者发表革命性的论文：</a:t>
            </a:r>
            <a:r>
              <a:rPr lang="en-US" altLang="zh-CN" sz="1200" i="1" dirty="0">
                <a:solidFill>
                  <a:schemeClr val="accent2"/>
                </a:solidFill>
                <a:latin typeface="宋体" charset="0"/>
                <a:ea typeface="宋体" charset="0"/>
                <a:cs typeface="宋体" charset="0"/>
              </a:rPr>
              <a:t>A Fast</a:t>
            </a:r>
            <a:r>
              <a:rPr lang="zh-CN" altLang="en-US" sz="1200" i="1" dirty="0">
                <a:solidFill>
                  <a:schemeClr val="accent2"/>
                </a:solidFill>
                <a:latin typeface="宋体" charset="0"/>
                <a:ea typeface="宋体" charset="0"/>
                <a:cs typeface="宋体" charset="0"/>
              </a:rPr>
              <a:t> </a:t>
            </a:r>
            <a:r>
              <a:rPr lang="en-US" altLang="zh-CN" sz="1200" i="1" dirty="0">
                <a:solidFill>
                  <a:schemeClr val="accent2"/>
                </a:solidFill>
                <a:latin typeface="宋体" charset="0"/>
                <a:ea typeface="宋体" charset="0"/>
                <a:cs typeface="宋体" charset="0"/>
              </a:rPr>
              <a:t>Learning Algorithm for Deep Belief Nets</a:t>
            </a:r>
            <a:endParaRPr lang="en-US" altLang="zh-CN" sz="1200" dirty="0">
              <a:solidFill>
                <a:schemeClr val="accent2"/>
              </a:solidFill>
              <a:latin typeface="宋体" charset="0"/>
              <a:ea typeface="宋体" charset="0"/>
              <a:cs typeface="宋体" charset="0"/>
            </a:endParaRPr>
          </a:p>
          <a:p>
            <a:pPr lvl="2">
              <a:lnSpc>
                <a:spcPts val="1725"/>
              </a:lnSpc>
            </a:pPr>
            <a:r>
              <a:rPr lang="zh-CN" altLang="en-US" sz="1200" dirty="0">
                <a:solidFill>
                  <a:srgbClr val="636D78"/>
                </a:solidFill>
                <a:latin typeface="宋体" charset="0"/>
                <a:ea typeface="宋体" charset="0"/>
                <a:cs typeface="宋体" charset="0"/>
              </a:rPr>
              <a:t>算法上借用统计力学中“</a:t>
            </a:r>
            <a:r>
              <a:rPr lang="zh-CN" altLang="en-US" sz="1200" b="1" dirty="0">
                <a:solidFill>
                  <a:schemeClr val="accent2"/>
                </a:solidFill>
                <a:latin typeface="宋体" charset="0"/>
                <a:ea typeface="宋体" charset="0"/>
                <a:cs typeface="宋体" charset="0"/>
              </a:rPr>
              <a:t>玻尔兹曼分布</a:t>
            </a:r>
            <a:r>
              <a:rPr lang="zh-CN" altLang="en-US" sz="1200" dirty="0">
                <a:solidFill>
                  <a:srgbClr val="636D78"/>
                </a:solidFill>
                <a:latin typeface="宋体" charset="0"/>
                <a:ea typeface="宋体" charset="0"/>
                <a:cs typeface="宋体" charset="0"/>
              </a:rPr>
              <a:t>”概念：一个微粒在某个状态的几率，和那个状态的能量的指数成反比，和它的温度的倒数之指数成反比。使用所谓的“</a:t>
            </a:r>
            <a:r>
              <a:rPr lang="zh-CN" altLang="en-US" sz="1200" b="1" dirty="0">
                <a:solidFill>
                  <a:schemeClr val="accent2"/>
                </a:solidFill>
                <a:latin typeface="宋体" charset="0"/>
                <a:ea typeface="宋体" charset="0"/>
                <a:cs typeface="宋体" charset="0"/>
              </a:rPr>
              <a:t>限制玻尔兹曼机</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RBM</a:t>
            </a:r>
            <a:r>
              <a:rPr lang="zh-CN" altLang="en-US" sz="1200" dirty="0">
                <a:solidFill>
                  <a:srgbClr val="636D78"/>
                </a:solidFill>
                <a:latin typeface="宋体" charset="0"/>
                <a:ea typeface="宋体" charset="0"/>
                <a:cs typeface="宋体" charset="0"/>
              </a:rPr>
              <a:t>）来学习。</a:t>
            </a:r>
            <a:endParaRPr lang="en-US" altLang="zh-CN" sz="1200" dirty="0">
              <a:solidFill>
                <a:srgbClr val="636D78"/>
              </a:solidFill>
              <a:latin typeface="宋体" charset="0"/>
              <a:ea typeface="宋体" charset="0"/>
              <a:cs typeface="宋体" charset="0"/>
            </a:endParaRPr>
          </a:p>
        </p:txBody>
      </p:sp>
      <p:pic>
        <p:nvPicPr>
          <p:cNvPr id="2" name="图片 1">
            <a:extLst>
              <a:ext uri="{FF2B5EF4-FFF2-40B4-BE49-F238E27FC236}">
                <a16:creationId xmlns:a16="http://schemas.microsoft.com/office/drawing/2014/main" id="{AC3609A7-13F9-EE43-8D70-0424E18D1202}"/>
              </a:ext>
            </a:extLst>
          </p:cNvPr>
          <p:cNvPicPr>
            <a:picLocks noChangeAspect="1"/>
          </p:cNvPicPr>
          <p:nvPr/>
        </p:nvPicPr>
        <p:blipFill>
          <a:blip r:embed="rId2"/>
          <a:stretch>
            <a:fillRect/>
          </a:stretch>
        </p:blipFill>
        <p:spPr>
          <a:xfrm>
            <a:off x="5909310" y="2057400"/>
            <a:ext cx="2958465" cy="14792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266300"/>
            <a:ext cx="5761620" cy="354901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Andrew Y. Ng &amp; GPU</a:t>
            </a:r>
          </a:p>
          <a:p>
            <a:pPr lvl="1">
              <a:lnSpc>
                <a:spcPts val="1725"/>
              </a:lnSpc>
            </a:pPr>
            <a:r>
              <a:rPr lang="en-US" altLang="zh-CN" sz="1200" dirty="0">
                <a:solidFill>
                  <a:srgbClr val="636D78"/>
                </a:solidFill>
                <a:latin typeface="宋体" charset="0"/>
                <a:ea typeface="宋体" charset="0"/>
                <a:cs typeface="宋体" charset="0"/>
              </a:rPr>
              <a:t>2007 </a:t>
            </a:r>
            <a:r>
              <a:rPr lang="zh-CN" altLang="en-US" sz="1200" dirty="0">
                <a:solidFill>
                  <a:srgbClr val="636D78"/>
                </a:solidFill>
                <a:latin typeface="宋体" charset="0"/>
                <a:ea typeface="宋体" charset="0"/>
                <a:cs typeface="宋体" charset="0"/>
              </a:rPr>
              <a:t>年之前，用 </a:t>
            </a:r>
            <a:r>
              <a:rPr lang="en-US" altLang="zh-CN" sz="1200" dirty="0">
                <a:solidFill>
                  <a:srgbClr val="636D78"/>
                </a:solidFill>
                <a:latin typeface="宋体" charset="0"/>
                <a:ea typeface="宋体" charset="0"/>
                <a:cs typeface="宋体" charset="0"/>
              </a:rPr>
              <a:t>GPU </a:t>
            </a:r>
            <a:r>
              <a:rPr lang="zh-CN" altLang="en-US" sz="1200" dirty="0">
                <a:solidFill>
                  <a:srgbClr val="636D78"/>
                </a:solidFill>
                <a:latin typeface="宋体" charset="0"/>
                <a:ea typeface="宋体" charset="0"/>
                <a:cs typeface="宋体" charset="0"/>
              </a:rPr>
              <a:t>编程缺乏一个简单的软件接口，编程繁琐，</a:t>
            </a:r>
            <a:r>
              <a:rPr lang="en-US" altLang="zh-CN" sz="1200" dirty="0">
                <a:solidFill>
                  <a:srgbClr val="636D78"/>
                </a:solidFill>
                <a:latin typeface="宋体" charset="0"/>
                <a:ea typeface="宋体" charset="0"/>
                <a:cs typeface="宋体" charset="0"/>
              </a:rPr>
              <a:t>Debug </a:t>
            </a:r>
            <a:r>
              <a:rPr lang="zh-CN" altLang="en-US" sz="1200" dirty="0">
                <a:solidFill>
                  <a:srgbClr val="636D78"/>
                </a:solidFill>
                <a:latin typeface="宋体" charset="0"/>
                <a:ea typeface="宋体" charset="0"/>
                <a:cs typeface="宋体" charset="0"/>
              </a:rPr>
              <a:t>困难。</a:t>
            </a:r>
            <a:r>
              <a:rPr lang="en-US" altLang="zh-CN" sz="1200" dirty="0">
                <a:solidFill>
                  <a:srgbClr val="636D78"/>
                </a:solidFill>
                <a:latin typeface="宋体" charset="0"/>
                <a:ea typeface="宋体" charset="0"/>
                <a:cs typeface="宋体" charset="0"/>
              </a:rPr>
              <a:t>2007 </a:t>
            </a:r>
            <a:r>
              <a:rPr lang="zh-CN" altLang="en-US" sz="1200" dirty="0">
                <a:solidFill>
                  <a:srgbClr val="636D78"/>
                </a:solidFill>
                <a:latin typeface="宋体" charset="0"/>
                <a:ea typeface="宋体" charset="0"/>
                <a:cs typeface="宋体" charset="0"/>
              </a:rPr>
              <a:t>年 </a:t>
            </a:r>
            <a:r>
              <a:rPr lang="en-US" altLang="zh-CN" sz="1200" dirty="0">
                <a:solidFill>
                  <a:srgbClr val="636D78"/>
                </a:solidFill>
                <a:latin typeface="宋体" charset="0"/>
                <a:ea typeface="宋体" charset="0"/>
                <a:cs typeface="宋体" charset="0"/>
              </a:rPr>
              <a:t>NVIDIA </a:t>
            </a:r>
            <a:r>
              <a:rPr lang="zh-CN" altLang="en-US" sz="1200" dirty="0">
                <a:solidFill>
                  <a:srgbClr val="636D78"/>
                </a:solidFill>
                <a:latin typeface="宋体" charset="0"/>
                <a:ea typeface="宋体" charset="0"/>
                <a:cs typeface="宋体" charset="0"/>
              </a:rPr>
              <a:t>推出 </a:t>
            </a:r>
            <a:r>
              <a:rPr lang="en-US" altLang="zh-CN" sz="1200" b="1" dirty="0">
                <a:solidFill>
                  <a:schemeClr val="accent2"/>
                </a:solidFill>
                <a:latin typeface="宋体" charset="0"/>
                <a:ea typeface="宋体" charset="0"/>
                <a:cs typeface="宋体" charset="0"/>
              </a:rPr>
              <a:t>CUDA</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的 </a:t>
            </a:r>
            <a:r>
              <a:rPr lang="en-US" altLang="zh-CN" sz="1200" dirty="0">
                <a:solidFill>
                  <a:srgbClr val="636D78"/>
                </a:solidFill>
                <a:latin typeface="宋体" charset="0"/>
                <a:ea typeface="宋体" charset="0"/>
                <a:cs typeface="宋体" charset="0"/>
              </a:rPr>
              <a:t>GPU </a:t>
            </a:r>
            <a:r>
              <a:rPr lang="zh-CN" altLang="en-US" sz="1200" dirty="0">
                <a:solidFill>
                  <a:srgbClr val="636D78"/>
                </a:solidFill>
                <a:latin typeface="宋体" charset="0"/>
                <a:ea typeface="宋体" charset="0"/>
                <a:cs typeface="宋体" charset="0"/>
              </a:rPr>
              <a:t>软件接口后才真正改善。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2009 </a:t>
            </a:r>
            <a:r>
              <a:rPr lang="zh-CN" altLang="en-US" sz="1200" dirty="0">
                <a:solidFill>
                  <a:srgbClr val="636D78"/>
                </a:solidFill>
                <a:latin typeface="宋体" charset="0"/>
                <a:ea typeface="宋体" charset="0"/>
                <a:cs typeface="宋体" charset="0"/>
              </a:rPr>
              <a:t>年 </a:t>
            </a:r>
            <a:r>
              <a:rPr lang="en-US" altLang="zh-CN" sz="1200" dirty="0">
                <a:solidFill>
                  <a:srgbClr val="636D78"/>
                </a:solidFill>
                <a:latin typeface="宋体" charset="0"/>
                <a:ea typeface="宋体" charset="0"/>
                <a:cs typeface="宋体" charset="0"/>
              </a:rPr>
              <a:t>6 </a:t>
            </a:r>
            <a:r>
              <a:rPr lang="zh-CN" altLang="en-US" sz="1200" dirty="0">
                <a:solidFill>
                  <a:srgbClr val="636D78"/>
                </a:solidFill>
                <a:latin typeface="宋体" charset="0"/>
                <a:ea typeface="宋体" charset="0"/>
                <a:cs typeface="宋体" charset="0"/>
              </a:rPr>
              <a:t>月，斯坦福大学的 </a:t>
            </a:r>
            <a:r>
              <a:rPr lang="en-US" altLang="zh-CN" sz="1200" dirty="0">
                <a:solidFill>
                  <a:srgbClr val="636D78"/>
                </a:solidFill>
                <a:latin typeface="宋体" charset="0"/>
                <a:ea typeface="宋体" charset="0"/>
                <a:cs typeface="宋体" charset="0"/>
              </a:rPr>
              <a:t>Rajat Raina </a:t>
            </a:r>
            <a:r>
              <a:rPr lang="zh-CN" altLang="en-US" sz="1200" dirty="0">
                <a:solidFill>
                  <a:srgbClr val="636D78"/>
                </a:solidFill>
                <a:latin typeface="宋体" charset="0"/>
                <a:ea typeface="宋体" charset="0"/>
                <a:cs typeface="宋体" charset="0"/>
              </a:rPr>
              <a:t>和</a:t>
            </a:r>
            <a:r>
              <a:rPr lang="zh-CN" altLang="en-US" sz="1200" b="1" dirty="0">
                <a:solidFill>
                  <a:schemeClr val="accent2"/>
                </a:solidFill>
                <a:latin typeface="宋体" charset="0"/>
                <a:ea typeface="宋体" charset="0"/>
                <a:cs typeface="宋体" charset="0"/>
              </a:rPr>
              <a:t>吴恩达</a:t>
            </a:r>
            <a:r>
              <a:rPr lang="zh-CN" altLang="en-US" sz="1200" dirty="0">
                <a:solidFill>
                  <a:srgbClr val="636D78"/>
                </a:solidFill>
                <a:latin typeface="宋体" charset="0"/>
                <a:ea typeface="宋体" charset="0"/>
                <a:cs typeface="宋体" charset="0"/>
              </a:rPr>
              <a:t>合作发表论文：</a:t>
            </a:r>
            <a:r>
              <a:rPr lang="en-US" altLang="zh-CN" sz="1200" b="1" i="1" dirty="0">
                <a:solidFill>
                  <a:schemeClr val="accent2"/>
                </a:solidFill>
                <a:latin typeface="宋体" charset="0"/>
                <a:ea typeface="宋体" charset="0"/>
                <a:cs typeface="宋体" charset="0"/>
              </a:rPr>
              <a:t>Large-scale Deep Unsupervised Learning using Graphic Processors</a:t>
            </a:r>
            <a:r>
              <a:rPr lang="en-US" altLang="zh-CN" sz="1200" dirty="0">
                <a:solidFill>
                  <a:srgbClr val="636D78"/>
                </a:solidFill>
                <a:latin typeface="宋体" charset="0"/>
                <a:ea typeface="宋体" charset="0"/>
                <a:cs typeface="宋体" charset="0"/>
              </a:rPr>
              <a:t> (ICML09)</a:t>
            </a:r>
            <a:r>
              <a:rPr lang="zh-CN" altLang="en-US" sz="1200" dirty="0">
                <a:solidFill>
                  <a:srgbClr val="636D78"/>
                </a:solidFill>
                <a:latin typeface="宋体" charset="0"/>
                <a:ea typeface="宋体" charset="0"/>
                <a:cs typeface="宋体" charset="0"/>
              </a:rPr>
              <a:t>；论文采用 </a:t>
            </a:r>
            <a:r>
              <a:rPr lang="en-US" altLang="zh-CN" sz="1200" b="1" dirty="0">
                <a:solidFill>
                  <a:schemeClr val="accent2"/>
                </a:solidFill>
                <a:latin typeface="宋体" charset="0"/>
                <a:ea typeface="宋体" charset="0"/>
                <a:cs typeface="宋体" charset="0"/>
              </a:rPr>
              <a:t>DBNs</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模型和稀疏编码（</a:t>
            </a:r>
            <a:r>
              <a:rPr lang="en-US" altLang="zh-CN" sz="1200" b="1" dirty="0">
                <a:solidFill>
                  <a:schemeClr val="accent2"/>
                </a:solidFill>
                <a:latin typeface="宋体" charset="0"/>
                <a:ea typeface="宋体" charset="0"/>
                <a:cs typeface="宋体" charset="0"/>
              </a:rPr>
              <a:t>Sparse Coding</a:t>
            </a:r>
            <a:r>
              <a:rPr lang="zh-CN" altLang="en-US" sz="1200" dirty="0">
                <a:solidFill>
                  <a:srgbClr val="636D78"/>
                </a:solidFill>
                <a:latin typeface="宋体" charset="0"/>
                <a:ea typeface="宋体" charset="0"/>
                <a:cs typeface="宋体" charset="0"/>
              </a:rPr>
              <a:t>），模型参数达到</a:t>
            </a:r>
            <a:r>
              <a:rPr lang="zh-CN" altLang="en-US" sz="1200" b="1" dirty="0">
                <a:solidFill>
                  <a:schemeClr val="accent2"/>
                </a:solidFill>
                <a:latin typeface="宋体" charset="0"/>
                <a:ea typeface="宋体" charset="0"/>
                <a:cs typeface="宋体" charset="0"/>
              </a:rPr>
              <a:t>一亿</a:t>
            </a:r>
            <a:r>
              <a:rPr lang="zh-CN" altLang="en-US" sz="1200" dirty="0">
                <a:solidFill>
                  <a:srgbClr val="636D78"/>
                </a:solidFill>
                <a:latin typeface="宋体" charset="0"/>
                <a:ea typeface="宋体" charset="0"/>
                <a:cs typeface="宋体" charset="0"/>
              </a:rPr>
              <a:t>（与 </a:t>
            </a:r>
            <a:r>
              <a:rPr lang="en-US" altLang="zh-CN"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模型参数的对比见下表）。 </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结论结果显示：使用 </a:t>
            </a:r>
            <a:r>
              <a:rPr lang="en-US" altLang="zh-CN" sz="1200" b="1" dirty="0">
                <a:solidFill>
                  <a:schemeClr val="accent2"/>
                </a:solidFill>
                <a:latin typeface="宋体" charset="0"/>
                <a:ea typeface="宋体" charset="0"/>
                <a:cs typeface="宋体" charset="0"/>
              </a:rPr>
              <a:t>GPU</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运行速度和用传统双核 </a:t>
            </a:r>
            <a:r>
              <a:rPr lang="en-US" altLang="zh-CN" sz="1200" b="1" dirty="0">
                <a:solidFill>
                  <a:schemeClr val="accent2"/>
                </a:solidFill>
                <a:latin typeface="宋体" charset="0"/>
                <a:ea typeface="宋体" charset="0"/>
                <a:cs typeface="宋体" charset="0"/>
              </a:rPr>
              <a:t>CPU</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相比，最快时要快近 </a:t>
            </a:r>
            <a:r>
              <a:rPr lang="en-US" altLang="zh-CN" sz="1200" b="1" dirty="0">
                <a:solidFill>
                  <a:schemeClr val="accent2"/>
                </a:solidFill>
                <a:latin typeface="宋体" charset="0"/>
                <a:ea typeface="宋体" charset="0"/>
                <a:cs typeface="宋体" charset="0"/>
              </a:rPr>
              <a:t>70</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倍。在一个四层，一亿个参数的 </a:t>
            </a:r>
            <a:r>
              <a:rPr lang="en-US" altLang="zh-CN" sz="1200" dirty="0">
                <a:solidFill>
                  <a:srgbClr val="636D78"/>
                </a:solidFill>
                <a:latin typeface="宋体" charset="0"/>
                <a:ea typeface="宋体" charset="0"/>
                <a:cs typeface="宋体" charset="0"/>
              </a:rPr>
              <a:t>DBN </a:t>
            </a:r>
            <a:r>
              <a:rPr lang="zh-CN" altLang="en-US" sz="1200" dirty="0">
                <a:solidFill>
                  <a:srgbClr val="636D78"/>
                </a:solidFill>
                <a:latin typeface="宋体" charset="0"/>
                <a:ea typeface="宋体" charset="0"/>
                <a:cs typeface="宋体" charset="0"/>
              </a:rPr>
              <a:t>网络上使用 </a:t>
            </a:r>
            <a:r>
              <a:rPr lang="en-US" altLang="zh-CN" sz="1200" dirty="0">
                <a:solidFill>
                  <a:srgbClr val="636D78"/>
                </a:solidFill>
                <a:latin typeface="宋体" charset="0"/>
                <a:ea typeface="宋体" charset="0"/>
                <a:cs typeface="宋体" charset="0"/>
              </a:rPr>
              <a:t>GPU </a:t>
            </a:r>
            <a:r>
              <a:rPr lang="zh-CN" altLang="en-US" sz="1200" dirty="0">
                <a:solidFill>
                  <a:srgbClr val="636D78"/>
                </a:solidFill>
                <a:latin typeface="宋体" charset="0"/>
                <a:ea typeface="宋体" charset="0"/>
                <a:cs typeface="宋体" charset="0"/>
              </a:rPr>
              <a:t>把程序运行时间从几周降到一天。 </a:t>
            </a:r>
            <a:endParaRPr lang="en-US" altLang="zh-CN" sz="1200" dirty="0">
              <a:solidFill>
                <a:srgbClr val="636D78"/>
              </a:solidFill>
              <a:latin typeface="宋体" charset="0"/>
              <a:ea typeface="宋体" charset="0"/>
              <a:cs typeface="宋体" charset="0"/>
            </a:endParaRPr>
          </a:p>
        </p:txBody>
      </p:sp>
      <p:pic>
        <p:nvPicPr>
          <p:cNvPr id="2" name="图片 1"/>
          <p:cNvPicPr>
            <a:picLocks noChangeAspect="1"/>
          </p:cNvPicPr>
          <p:nvPr/>
        </p:nvPicPr>
        <p:blipFill rotWithShape="1">
          <a:blip r:embed="rId2"/>
          <a:srcRect b="12663"/>
          <a:stretch>
            <a:fillRect/>
          </a:stretch>
        </p:blipFill>
        <p:spPr>
          <a:xfrm>
            <a:off x="6405190" y="1720299"/>
            <a:ext cx="2019300" cy="1331015"/>
          </a:xfrm>
          <a:prstGeom prst="rect">
            <a:avLst/>
          </a:prstGeom>
        </p:spPr>
      </p:pic>
      <p:pic>
        <p:nvPicPr>
          <p:cNvPr id="4" name="图片 3"/>
          <p:cNvPicPr>
            <a:picLocks noChangeAspect="1"/>
          </p:cNvPicPr>
          <p:nvPr/>
        </p:nvPicPr>
        <p:blipFill>
          <a:blip r:embed="rId3"/>
          <a:stretch>
            <a:fillRect/>
          </a:stretch>
        </p:blipFill>
        <p:spPr>
          <a:xfrm>
            <a:off x="912543" y="3626197"/>
            <a:ext cx="5176759" cy="13182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175682"/>
            <a:ext cx="6427790" cy="423291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Jen-</a:t>
            </a:r>
            <a:r>
              <a:rPr lang="en-GB" altLang="zh-CN" sz="1200" b="1" dirty="0" err="1">
                <a:solidFill>
                  <a:srgbClr val="636D78"/>
                </a:solidFill>
                <a:latin typeface="SimHei" panose="02010609060101010101" pitchFamily="49" charset="-122"/>
                <a:ea typeface="SimHei" panose="02010609060101010101" pitchFamily="49" charset="-122"/>
                <a:cs typeface="宋体" charset="0"/>
              </a:rPr>
              <a:t>Hsun</a:t>
            </a:r>
            <a:r>
              <a:rPr lang="en-GB" altLang="zh-CN" sz="1200" b="1" dirty="0">
                <a:solidFill>
                  <a:srgbClr val="636D78"/>
                </a:solidFill>
                <a:latin typeface="SimHei" panose="02010609060101010101" pitchFamily="49" charset="-122"/>
                <a:ea typeface="SimHei" panose="02010609060101010101" pitchFamily="49" charset="-122"/>
                <a:cs typeface="宋体" charset="0"/>
              </a:rPr>
              <a:t> Huang &amp; GPU</a:t>
            </a:r>
          </a:p>
          <a:p>
            <a:pPr lvl="1">
              <a:lnSpc>
                <a:spcPts val="1725"/>
              </a:lnSpc>
            </a:pPr>
            <a:r>
              <a:rPr lang="zh-CN" altLang="en-US" sz="1200" b="1" dirty="0">
                <a:solidFill>
                  <a:schemeClr val="accent2"/>
                </a:solidFill>
                <a:latin typeface="宋体" charset="0"/>
                <a:ea typeface="宋体" charset="0"/>
                <a:cs typeface="宋体" charset="0"/>
              </a:rPr>
              <a:t>黄仁轩</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1963 </a:t>
            </a:r>
            <a:r>
              <a:rPr lang="zh-CN" altLang="en-US" sz="1200" dirty="0">
                <a:solidFill>
                  <a:srgbClr val="636D78"/>
                </a:solidFill>
                <a:latin typeface="宋体" charset="0"/>
                <a:ea typeface="宋体" charset="0"/>
                <a:cs typeface="宋体" charset="0"/>
              </a:rPr>
              <a:t>年出生于台湾。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1993 </a:t>
            </a:r>
            <a:r>
              <a:rPr lang="zh-CN" altLang="en-US" sz="1200" dirty="0">
                <a:solidFill>
                  <a:srgbClr val="636D78"/>
                </a:solidFill>
                <a:latin typeface="宋体" charset="0"/>
                <a:ea typeface="宋体" charset="0"/>
                <a:cs typeface="宋体" charset="0"/>
              </a:rPr>
              <a:t>年斯坦福大学硕士毕业后不久创立了 </a:t>
            </a:r>
            <a:r>
              <a:rPr lang="en-US" altLang="zh-CN" sz="1200" b="1" dirty="0">
                <a:solidFill>
                  <a:schemeClr val="accent2"/>
                </a:solidFill>
                <a:latin typeface="宋体" charset="0"/>
                <a:ea typeface="宋体" charset="0"/>
                <a:cs typeface="宋体" charset="0"/>
              </a:rPr>
              <a:t>NVIDIA</a:t>
            </a:r>
            <a:r>
              <a:rPr lang="zh-CN" altLang="en-US" sz="1200" dirty="0">
                <a:solidFill>
                  <a:srgbClr val="636D78"/>
                </a:solidFill>
                <a:latin typeface="宋体" charset="0"/>
                <a:ea typeface="宋体" charset="0"/>
                <a:cs typeface="宋体" charset="0"/>
              </a:rPr>
              <a:t>。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NVIDIA </a:t>
            </a:r>
            <a:r>
              <a:rPr lang="zh-CN" altLang="en-US" sz="1200" dirty="0">
                <a:solidFill>
                  <a:srgbClr val="636D78"/>
                </a:solidFill>
                <a:latin typeface="宋体" charset="0"/>
                <a:ea typeface="宋体" charset="0"/>
                <a:cs typeface="宋体" charset="0"/>
              </a:rPr>
              <a:t>起家时做的是图像处理的芯片，主要面对电脑游戏市场。</a:t>
            </a:r>
            <a:r>
              <a:rPr lang="en-US" altLang="zh-CN" sz="1200" dirty="0">
                <a:solidFill>
                  <a:srgbClr val="636D78"/>
                </a:solidFill>
                <a:latin typeface="宋体" charset="0"/>
                <a:ea typeface="宋体" charset="0"/>
                <a:cs typeface="宋体" charset="0"/>
              </a:rPr>
              <a:t>1999 </a:t>
            </a:r>
            <a:r>
              <a:rPr lang="zh-CN" altLang="en-US" sz="1200" dirty="0">
                <a:solidFill>
                  <a:srgbClr val="636D78"/>
                </a:solidFill>
                <a:latin typeface="宋体" charset="0"/>
                <a:ea typeface="宋体" charset="0"/>
                <a:cs typeface="宋体" charset="0"/>
              </a:rPr>
              <a:t>年 </a:t>
            </a:r>
            <a:r>
              <a:rPr lang="en-US" altLang="zh-CN" sz="1200" dirty="0">
                <a:solidFill>
                  <a:srgbClr val="636D78"/>
                </a:solidFill>
                <a:latin typeface="宋体" charset="0"/>
                <a:ea typeface="宋体" charset="0"/>
                <a:cs typeface="宋体" charset="0"/>
              </a:rPr>
              <a:t>NVIDIA </a:t>
            </a:r>
            <a:r>
              <a:rPr lang="zh-CN" altLang="en-US" sz="1200" dirty="0">
                <a:solidFill>
                  <a:srgbClr val="636D78"/>
                </a:solidFill>
                <a:latin typeface="宋体" charset="0"/>
                <a:ea typeface="宋体" charset="0"/>
                <a:cs typeface="宋体" charset="0"/>
              </a:rPr>
              <a:t>推销自己的 </a:t>
            </a:r>
            <a:r>
              <a:rPr lang="en-US" altLang="zh-CN" sz="1200" dirty="0" err="1">
                <a:solidFill>
                  <a:srgbClr val="636D78"/>
                </a:solidFill>
                <a:latin typeface="宋体" charset="0"/>
                <a:ea typeface="宋体" charset="0"/>
                <a:cs typeface="宋体" charset="0"/>
              </a:rPr>
              <a:t>Geforce</a:t>
            </a:r>
            <a:r>
              <a:rPr lang="en-US" altLang="zh-CN" sz="1200" dirty="0">
                <a:solidFill>
                  <a:srgbClr val="636D78"/>
                </a:solidFill>
                <a:latin typeface="宋体" charset="0"/>
                <a:ea typeface="宋体" charset="0"/>
                <a:cs typeface="宋体" charset="0"/>
              </a:rPr>
              <a:t> 256 </a:t>
            </a:r>
            <a:r>
              <a:rPr lang="zh-CN" altLang="en-US" sz="1200" dirty="0">
                <a:solidFill>
                  <a:srgbClr val="636D78"/>
                </a:solidFill>
                <a:latin typeface="宋体" charset="0"/>
                <a:ea typeface="宋体" charset="0"/>
                <a:cs typeface="宋体" charset="0"/>
              </a:rPr>
              <a:t>芯片时，发明了 </a:t>
            </a:r>
            <a:r>
              <a:rPr lang="en-US" altLang="zh-CN" sz="1200" b="1" dirty="0">
                <a:solidFill>
                  <a:schemeClr val="accent2"/>
                </a:solidFill>
                <a:latin typeface="宋体" charset="0"/>
                <a:ea typeface="宋体" charset="0"/>
                <a:cs typeface="宋体" charset="0"/>
              </a:rPr>
              <a:t>GPU</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Graphics Processing Unit</a:t>
            </a:r>
            <a:r>
              <a:rPr lang="zh-CN" altLang="en-US" sz="1200" dirty="0">
                <a:solidFill>
                  <a:srgbClr val="636D78"/>
                </a:solidFill>
                <a:latin typeface="宋体" charset="0"/>
                <a:ea typeface="宋体" charset="0"/>
                <a:cs typeface="宋体" charset="0"/>
              </a:rPr>
              <a:t>）这个名词。</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GPU </a:t>
            </a:r>
            <a:r>
              <a:rPr lang="zh-CN" altLang="en-US" sz="1200" dirty="0">
                <a:solidFill>
                  <a:srgbClr val="636D78"/>
                </a:solidFill>
                <a:latin typeface="宋体" charset="0"/>
                <a:ea typeface="宋体" charset="0"/>
                <a:cs typeface="宋体" charset="0"/>
              </a:rPr>
              <a:t>的主要任务，是要在最短时间内显示上百万、千万甚至更多的像素。这在电脑游戏中是最核心的需求。这个计算工作的核心特点，是要同时</a:t>
            </a:r>
            <a:r>
              <a:rPr lang="zh-CN" altLang="en-US" sz="1200" b="1" dirty="0">
                <a:solidFill>
                  <a:schemeClr val="accent2"/>
                </a:solidFill>
                <a:latin typeface="宋体" charset="0"/>
                <a:ea typeface="宋体" charset="0"/>
                <a:cs typeface="宋体" charset="0"/>
              </a:rPr>
              <a:t>并行处理海量的数据</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传统的 </a:t>
            </a:r>
            <a:r>
              <a:rPr lang="en-US" altLang="zh-CN" sz="1200" dirty="0">
                <a:solidFill>
                  <a:srgbClr val="636D78"/>
                </a:solidFill>
                <a:latin typeface="宋体" charset="0"/>
                <a:ea typeface="宋体" charset="0"/>
                <a:cs typeface="宋体" charset="0"/>
              </a:rPr>
              <a:t>CPU </a:t>
            </a:r>
            <a:r>
              <a:rPr lang="zh-CN" altLang="en-US" sz="1200" dirty="0">
                <a:solidFill>
                  <a:srgbClr val="636D78"/>
                </a:solidFill>
                <a:latin typeface="宋体" charset="0"/>
                <a:ea typeface="宋体" charset="0"/>
                <a:cs typeface="宋体" charset="0"/>
              </a:rPr>
              <a:t>芯片架构，关注点不在并行处理，一次只能同时做一两个加减法运算。而 </a:t>
            </a:r>
            <a:r>
              <a:rPr lang="en-US" altLang="zh-CN" sz="1200" dirty="0">
                <a:solidFill>
                  <a:srgbClr val="636D78"/>
                </a:solidFill>
                <a:latin typeface="宋体" charset="0"/>
                <a:ea typeface="宋体" charset="0"/>
                <a:cs typeface="宋体" charset="0"/>
              </a:rPr>
              <a:t>GPU </a:t>
            </a:r>
            <a:r>
              <a:rPr lang="zh-CN" altLang="en-US" sz="1200" dirty="0">
                <a:solidFill>
                  <a:srgbClr val="636D78"/>
                </a:solidFill>
                <a:latin typeface="宋体" charset="0"/>
                <a:ea typeface="宋体" charset="0"/>
                <a:cs typeface="宋体" charset="0"/>
              </a:rPr>
              <a:t>在最底层的算术逻辑单元（</a:t>
            </a:r>
            <a:r>
              <a:rPr lang="en-US" altLang="zh-CN" sz="1200" dirty="0">
                <a:solidFill>
                  <a:srgbClr val="636D78"/>
                </a:solidFill>
                <a:latin typeface="宋体" charset="0"/>
                <a:ea typeface="宋体" charset="0"/>
                <a:cs typeface="宋体" charset="0"/>
              </a:rPr>
              <a:t>ALU</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Arithmetic Logic Unit</a:t>
            </a:r>
            <a:r>
              <a:rPr lang="zh-CN" altLang="en-US" sz="1200" dirty="0">
                <a:solidFill>
                  <a:srgbClr val="636D78"/>
                </a:solidFill>
                <a:latin typeface="宋体" charset="0"/>
                <a:ea typeface="宋体" charset="0"/>
                <a:cs typeface="宋体" charset="0"/>
              </a:rPr>
              <a:t>），是基于所谓的 </a:t>
            </a:r>
            <a:r>
              <a:rPr lang="en-US" altLang="zh-CN" sz="1200" dirty="0">
                <a:solidFill>
                  <a:srgbClr val="636D78"/>
                </a:solidFill>
                <a:latin typeface="宋体" charset="0"/>
                <a:ea typeface="宋体" charset="0"/>
                <a:cs typeface="宋体" charset="0"/>
              </a:rPr>
              <a:t>Single Instruction Multiple Data</a:t>
            </a:r>
            <a:r>
              <a:rPr lang="zh-CN" altLang="en-US" sz="1200" dirty="0">
                <a:solidFill>
                  <a:srgbClr val="636D78"/>
                </a:solidFill>
                <a:latin typeface="宋体" charset="0"/>
                <a:ea typeface="宋体" charset="0"/>
                <a:cs typeface="宋体" charset="0"/>
              </a:rPr>
              <a:t>（单指令多数据流）的架构，</a:t>
            </a:r>
            <a:r>
              <a:rPr lang="zh-CN" altLang="en-US" sz="1200" b="1" dirty="0">
                <a:solidFill>
                  <a:schemeClr val="accent2"/>
                </a:solidFill>
                <a:latin typeface="宋体" charset="0"/>
                <a:ea typeface="宋体" charset="0"/>
                <a:cs typeface="宋体" charset="0"/>
              </a:rPr>
              <a:t>擅长对于大批量数据并行处理</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一个 </a:t>
            </a:r>
            <a:r>
              <a:rPr lang="en-US" altLang="zh-CN" sz="1200" dirty="0">
                <a:solidFill>
                  <a:srgbClr val="636D78"/>
                </a:solidFill>
                <a:latin typeface="宋体" charset="0"/>
                <a:ea typeface="宋体" charset="0"/>
                <a:cs typeface="宋体" charset="0"/>
              </a:rPr>
              <a:t>GPU</a:t>
            </a:r>
            <a:r>
              <a:rPr lang="zh-CN" altLang="en-US" sz="1200" dirty="0">
                <a:solidFill>
                  <a:srgbClr val="636D78"/>
                </a:solidFill>
                <a:latin typeface="宋体" charset="0"/>
                <a:ea typeface="宋体" charset="0"/>
                <a:cs typeface="宋体" charset="0"/>
              </a:rPr>
              <a:t>，往往包含</a:t>
            </a:r>
            <a:r>
              <a:rPr lang="zh-CN" altLang="en-US" sz="1200" b="1" dirty="0">
                <a:solidFill>
                  <a:schemeClr val="accent2"/>
                </a:solidFill>
                <a:latin typeface="宋体" charset="0"/>
                <a:ea typeface="宋体" charset="0"/>
                <a:cs typeface="宋体" charset="0"/>
              </a:rPr>
              <a:t>几百个 </a:t>
            </a:r>
            <a:r>
              <a:rPr lang="en-US" altLang="zh-CN" sz="1200" b="1" dirty="0">
                <a:solidFill>
                  <a:schemeClr val="accent2"/>
                </a:solidFill>
                <a:latin typeface="宋体" charset="0"/>
                <a:ea typeface="宋体" charset="0"/>
                <a:cs typeface="宋体" charset="0"/>
              </a:rPr>
              <a:t>ALU</a:t>
            </a:r>
            <a:r>
              <a:rPr lang="zh-CN" altLang="en-US" sz="1200" dirty="0">
                <a:solidFill>
                  <a:srgbClr val="636D78"/>
                </a:solidFill>
                <a:latin typeface="宋体" charset="0"/>
                <a:ea typeface="宋体" charset="0"/>
                <a:cs typeface="宋体" charset="0"/>
              </a:rPr>
              <a:t>，并行计算能力极高。所以尽管 </a:t>
            </a:r>
            <a:r>
              <a:rPr lang="en-US" altLang="zh-CN" sz="1200" dirty="0">
                <a:solidFill>
                  <a:srgbClr val="636D78"/>
                </a:solidFill>
                <a:latin typeface="宋体" charset="0"/>
                <a:ea typeface="宋体" charset="0"/>
                <a:cs typeface="宋体" charset="0"/>
              </a:rPr>
              <a:t>GPU </a:t>
            </a:r>
            <a:r>
              <a:rPr lang="zh-CN" altLang="en-US" sz="1200" dirty="0">
                <a:solidFill>
                  <a:srgbClr val="636D78"/>
                </a:solidFill>
                <a:latin typeface="宋体" charset="0"/>
                <a:ea typeface="宋体" charset="0"/>
                <a:cs typeface="宋体" charset="0"/>
              </a:rPr>
              <a:t>内核的</a:t>
            </a:r>
            <a:r>
              <a:rPr lang="zh-CN" altLang="en-US" sz="1200" b="1" dirty="0">
                <a:solidFill>
                  <a:schemeClr val="accent2"/>
                </a:solidFill>
                <a:latin typeface="宋体" charset="0"/>
                <a:ea typeface="宋体" charset="0"/>
                <a:cs typeface="宋体" charset="0"/>
              </a:rPr>
              <a:t>时钟速度</a:t>
            </a:r>
            <a:r>
              <a:rPr lang="zh-CN" altLang="en-US" sz="1200" dirty="0">
                <a:solidFill>
                  <a:srgbClr val="636D78"/>
                </a:solidFill>
                <a:latin typeface="宋体" charset="0"/>
                <a:ea typeface="宋体" charset="0"/>
                <a:cs typeface="宋体" charset="0"/>
              </a:rPr>
              <a:t>往往比 </a:t>
            </a:r>
            <a:r>
              <a:rPr lang="en-US" altLang="zh-CN" sz="1200" dirty="0">
                <a:solidFill>
                  <a:srgbClr val="636D78"/>
                </a:solidFill>
                <a:latin typeface="宋体" charset="0"/>
                <a:ea typeface="宋体" charset="0"/>
                <a:cs typeface="宋体" charset="0"/>
              </a:rPr>
              <a:t>CPU </a:t>
            </a:r>
            <a:r>
              <a:rPr lang="zh-CN" altLang="en-US" sz="1200" dirty="0">
                <a:solidFill>
                  <a:srgbClr val="636D78"/>
                </a:solidFill>
                <a:latin typeface="宋体" charset="0"/>
                <a:ea typeface="宋体" charset="0"/>
                <a:cs typeface="宋体" charset="0"/>
              </a:rPr>
              <a:t>的还要慢，但对</a:t>
            </a:r>
            <a:r>
              <a:rPr lang="zh-CN" altLang="en-US" sz="1200" b="1" dirty="0">
                <a:solidFill>
                  <a:schemeClr val="accent2"/>
                </a:solidFill>
                <a:latin typeface="宋体" charset="0"/>
                <a:ea typeface="宋体" charset="0"/>
                <a:cs typeface="宋体" charset="0"/>
              </a:rPr>
              <a:t>大规模并行处理</a:t>
            </a:r>
            <a:r>
              <a:rPr lang="zh-CN" altLang="en-US" sz="1200" dirty="0">
                <a:solidFill>
                  <a:srgbClr val="636D78"/>
                </a:solidFill>
                <a:latin typeface="宋体" charset="0"/>
                <a:ea typeface="宋体" charset="0"/>
                <a:cs typeface="宋体" charset="0"/>
              </a:rPr>
              <a:t>的计算工作，速度比 </a:t>
            </a:r>
            <a:r>
              <a:rPr lang="en-US" altLang="zh-CN" sz="1200" dirty="0">
                <a:solidFill>
                  <a:srgbClr val="636D78"/>
                </a:solidFill>
                <a:latin typeface="宋体" charset="0"/>
                <a:ea typeface="宋体" charset="0"/>
                <a:cs typeface="宋体" charset="0"/>
              </a:rPr>
              <a:t>CPU </a:t>
            </a:r>
            <a:r>
              <a:rPr lang="zh-CN" altLang="en-US" sz="1200" dirty="0">
                <a:solidFill>
                  <a:srgbClr val="636D78"/>
                </a:solidFill>
                <a:latin typeface="宋体" charset="0"/>
                <a:ea typeface="宋体" charset="0"/>
                <a:cs typeface="宋体" charset="0"/>
              </a:rPr>
              <a:t>快许多。</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b="1" dirty="0">
                <a:solidFill>
                  <a:schemeClr val="accent2"/>
                </a:solidFill>
                <a:latin typeface="宋体" charset="0"/>
                <a:ea typeface="宋体" charset="0"/>
                <a:cs typeface="宋体" charset="0"/>
              </a:rPr>
              <a:t>神经网络</a:t>
            </a:r>
            <a:r>
              <a:rPr lang="zh-CN" altLang="en-US" sz="1200" dirty="0">
                <a:solidFill>
                  <a:srgbClr val="636D78"/>
                </a:solidFill>
                <a:latin typeface="宋体" charset="0"/>
                <a:ea typeface="宋体" charset="0"/>
                <a:cs typeface="宋体" charset="0"/>
              </a:rPr>
              <a:t>的计算工作，本质上就是大量的矩阵计算的操作，因此特别适合于使用 </a:t>
            </a:r>
            <a:r>
              <a:rPr lang="en-US" altLang="zh-CN" sz="1200" b="1" dirty="0">
                <a:solidFill>
                  <a:schemeClr val="accent2"/>
                </a:solidFill>
                <a:latin typeface="宋体" charset="0"/>
                <a:ea typeface="宋体" charset="0"/>
                <a:cs typeface="宋体" charset="0"/>
              </a:rPr>
              <a:t>GPU</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p:txBody>
      </p:sp>
      <p:pic>
        <p:nvPicPr>
          <p:cNvPr id="3" name="图片 2"/>
          <p:cNvPicPr>
            <a:picLocks noChangeAspect="1"/>
          </p:cNvPicPr>
          <p:nvPr/>
        </p:nvPicPr>
        <p:blipFill>
          <a:blip r:embed="rId2"/>
          <a:stretch>
            <a:fillRect/>
          </a:stretch>
        </p:blipFill>
        <p:spPr>
          <a:xfrm>
            <a:off x="6712640" y="1719967"/>
            <a:ext cx="2184124" cy="14560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266301"/>
            <a:ext cx="5567310" cy="337804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Big Data</a:t>
            </a:r>
            <a:r>
              <a:rPr lang="zh-CN" altLang="en-GB" sz="1200" b="1" dirty="0">
                <a:solidFill>
                  <a:srgbClr val="636D78"/>
                </a:solidFill>
                <a:latin typeface="SimHei" panose="02010609060101010101" pitchFamily="49" charset="-122"/>
                <a:ea typeface="SimHei" panose="02010609060101010101" pitchFamily="49" charset="-122"/>
                <a:cs typeface="宋体" charset="0"/>
              </a:rPr>
              <a:t>：</a:t>
            </a:r>
            <a:r>
              <a:rPr lang="en-GB" altLang="zh-CN" sz="1200" b="1" dirty="0">
                <a:solidFill>
                  <a:srgbClr val="636D78"/>
                </a:solidFill>
                <a:latin typeface="SimHei" panose="02010609060101010101" pitchFamily="49" charset="-122"/>
                <a:ea typeface="SimHei" panose="02010609060101010101" pitchFamily="49" charset="-122"/>
                <a:cs typeface="宋体" charset="0"/>
              </a:rPr>
              <a:t>ImageNet</a:t>
            </a:r>
          </a:p>
          <a:p>
            <a:pPr lvl="1">
              <a:lnSpc>
                <a:spcPts val="1725"/>
              </a:lnSpc>
            </a:pPr>
            <a:r>
              <a:rPr lang="en-US" altLang="zh-CN" sz="1200" dirty="0">
                <a:solidFill>
                  <a:srgbClr val="636D78"/>
                </a:solidFill>
                <a:latin typeface="宋体" charset="0"/>
                <a:ea typeface="宋体" charset="0"/>
                <a:cs typeface="宋体" charset="0"/>
              </a:rPr>
              <a:t>2009 </a:t>
            </a:r>
            <a:r>
              <a:rPr lang="zh-CN" altLang="en-US" sz="1200" dirty="0">
                <a:solidFill>
                  <a:srgbClr val="636D78"/>
                </a:solidFill>
                <a:latin typeface="宋体" charset="0"/>
                <a:ea typeface="宋体" charset="0"/>
                <a:cs typeface="宋体" charset="0"/>
              </a:rPr>
              <a:t>年，一群普林斯顿大学计算机系的华人学者（第一作者为 </a:t>
            </a:r>
            <a:r>
              <a:rPr lang="en-US" altLang="zh-CN" sz="1200" dirty="0">
                <a:solidFill>
                  <a:srgbClr val="636D78"/>
                </a:solidFill>
                <a:latin typeface="宋体" charset="0"/>
                <a:ea typeface="宋体" charset="0"/>
                <a:cs typeface="宋体" charset="0"/>
              </a:rPr>
              <a:t>Jia Deng</a:t>
            </a:r>
            <a:r>
              <a:rPr lang="zh-CN" altLang="en-US" sz="1200" dirty="0">
                <a:solidFill>
                  <a:srgbClr val="636D78"/>
                </a:solidFill>
                <a:latin typeface="宋体" charset="0"/>
                <a:ea typeface="宋体" charset="0"/>
                <a:cs typeface="宋体" charset="0"/>
              </a:rPr>
              <a:t>）发表了论文：</a:t>
            </a:r>
            <a:r>
              <a:rPr lang="en-US" altLang="zh-CN" sz="1200" b="1" i="1" dirty="0">
                <a:solidFill>
                  <a:schemeClr val="accent2"/>
                </a:solidFill>
                <a:latin typeface="宋体" charset="0"/>
                <a:ea typeface="宋体" charset="0"/>
                <a:cs typeface="宋体" charset="0"/>
              </a:rPr>
              <a:t>ImageNet</a:t>
            </a:r>
            <a:r>
              <a:rPr lang="zh-CN" altLang="en-US" sz="1200" b="1" i="1" dirty="0">
                <a:solidFill>
                  <a:schemeClr val="accent2"/>
                </a:solidFill>
                <a:latin typeface="宋体" charset="0"/>
                <a:ea typeface="宋体" charset="0"/>
                <a:cs typeface="宋体" charset="0"/>
              </a:rPr>
              <a:t>：</a:t>
            </a:r>
            <a:r>
              <a:rPr lang="en-US" altLang="zh-CN" sz="1200" b="1" i="1" dirty="0">
                <a:solidFill>
                  <a:schemeClr val="accent2"/>
                </a:solidFill>
                <a:latin typeface="宋体" charset="0"/>
                <a:ea typeface="宋体" charset="0"/>
                <a:cs typeface="宋体" charset="0"/>
              </a:rPr>
              <a:t>A large scale hierarchical image database</a:t>
            </a:r>
            <a:r>
              <a:rPr lang="zh-CN" altLang="en-US" sz="1200" dirty="0">
                <a:solidFill>
                  <a:srgbClr val="636D78"/>
                </a:solidFill>
                <a:latin typeface="宋体" charset="0"/>
                <a:ea typeface="宋体" charset="0"/>
                <a:cs typeface="宋体" charset="0"/>
              </a:rPr>
              <a:t>，宣布建立了第一个超大型图像数据库供计算机视觉研究者使用。 </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数据库建立之初，包含了 </a:t>
            </a:r>
            <a:r>
              <a:rPr lang="en-US" altLang="zh-CN" sz="1200" b="1" dirty="0">
                <a:solidFill>
                  <a:schemeClr val="accent2"/>
                </a:solidFill>
                <a:latin typeface="宋体" charset="0"/>
                <a:ea typeface="宋体" charset="0"/>
                <a:cs typeface="宋体" charset="0"/>
              </a:rPr>
              <a:t>320 </a:t>
            </a:r>
            <a:r>
              <a:rPr lang="zh-CN" altLang="en-US" sz="1200" b="1" dirty="0">
                <a:solidFill>
                  <a:schemeClr val="accent2"/>
                </a:solidFill>
                <a:latin typeface="宋体" charset="0"/>
                <a:ea typeface="宋体" charset="0"/>
                <a:cs typeface="宋体" charset="0"/>
              </a:rPr>
              <a:t>万</a:t>
            </a:r>
            <a:r>
              <a:rPr lang="zh-CN" altLang="en-US" sz="1200" dirty="0">
                <a:solidFill>
                  <a:srgbClr val="636D78"/>
                </a:solidFill>
                <a:latin typeface="宋体" charset="0"/>
                <a:ea typeface="宋体" charset="0"/>
                <a:cs typeface="宋体" charset="0"/>
              </a:rPr>
              <a:t>个图像。它的目的，是要把英文里的 </a:t>
            </a:r>
            <a:r>
              <a:rPr lang="en-US" altLang="zh-CN" sz="1200" b="1" dirty="0">
                <a:solidFill>
                  <a:schemeClr val="accent2"/>
                </a:solidFill>
                <a:latin typeface="宋体" charset="0"/>
                <a:ea typeface="宋体" charset="0"/>
                <a:cs typeface="宋体" charset="0"/>
              </a:rPr>
              <a:t>8 </a:t>
            </a:r>
            <a:r>
              <a:rPr lang="zh-CN" altLang="en-US" sz="1200" b="1" dirty="0">
                <a:solidFill>
                  <a:schemeClr val="accent2"/>
                </a:solidFill>
                <a:latin typeface="宋体" charset="0"/>
                <a:ea typeface="宋体" charset="0"/>
                <a:cs typeface="宋体" charset="0"/>
              </a:rPr>
              <a:t>万</a:t>
            </a:r>
            <a:r>
              <a:rPr lang="zh-CN" altLang="en-US" sz="1200" dirty="0">
                <a:solidFill>
                  <a:srgbClr val="636D78"/>
                </a:solidFill>
                <a:latin typeface="宋体" charset="0"/>
                <a:ea typeface="宋体" charset="0"/>
                <a:cs typeface="宋体" charset="0"/>
              </a:rPr>
              <a:t>个名词，每个词收集到</a:t>
            </a:r>
            <a:r>
              <a:rPr lang="zh-CN" altLang="en-US" sz="1200" b="1" dirty="0">
                <a:solidFill>
                  <a:schemeClr val="accent2"/>
                </a:solidFill>
                <a:latin typeface="宋体" charset="0"/>
                <a:ea typeface="宋体" charset="0"/>
                <a:cs typeface="宋体" charset="0"/>
              </a:rPr>
              <a:t>五百到一千个</a:t>
            </a:r>
            <a:r>
              <a:rPr lang="zh-CN" altLang="en-US" sz="1200" dirty="0">
                <a:solidFill>
                  <a:srgbClr val="636D78"/>
                </a:solidFill>
                <a:latin typeface="宋体" charset="0"/>
                <a:ea typeface="宋体" charset="0"/>
                <a:cs typeface="宋体" charset="0"/>
              </a:rPr>
              <a:t>高清图片，存放到数据库里，最终达到</a:t>
            </a:r>
            <a:r>
              <a:rPr lang="zh-CN" altLang="en-US" sz="1200" b="1" dirty="0">
                <a:solidFill>
                  <a:schemeClr val="accent2"/>
                </a:solidFill>
                <a:latin typeface="宋体" charset="0"/>
                <a:ea typeface="宋体" charset="0"/>
                <a:cs typeface="宋体" charset="0"/>
              </a:rPr>
              <a:t>五千万</a:t>
            </a:r>
            <a:r>
              <a:rPr lang="zh-CN" altLang="en-US" sz="1200" dirty="0">
                <a:solidFill>
                  <a:srgbClr val="636D78"/>
                </a:solidFill>
                <a:latin typeface="宋体" charset="0"/>
                <a:ea typeface="宋体" charset="0"/>
                <a:cs typeface="宋体" charset="0"/>
              </a:rPr>
              <a:t>以上的图像。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2010 </a:t>
            </a:r>
            <a:r>
              <a:rPr lang="zh-CN" altLang="en-US" sz="1200" dirty="0">
                <a:solidFill>
                  <a:srgbClr val="636D78"/>
                </a:solidFill>
                <a:latin typeface="宋体" charset="0"/>
                <a:ea typeface="宋体" charset="0"/>
                <a:cs typeface="宋体" charset="0"/>
              </a:rPr>
              <a:t>年，以 </a:t>
            </a:r>
            <a:r>
              <a:rPr lang="en-US" altLang="zh-CN" sz="1200" dirty="0">
                <a:solidFill>
                  <a:srgbClr val="636D78"/>
                </a:solidFill>
                <a:latin typeface="宋体" charset="0"/>
                <a:ea typeface="宋体" charset="0"/>
                <a:cs typeface="宋体" charset="0"/>
              </a:rPr>
              <a:t>ImageNet </a:t>
            </a:r>
            <a:r>
              <a:rPr lang="zh-CN" altLang="en-US" sz="1200" dirty="0">
                <a:solidFill>
                  <a:srgbClr val="636D78"/>
                </a:solidFill>
                <a:latin typeface="宋体" charset="0"/>
                <a:ea typeface="宋体" charset="0"/>
                <a:cs typeface="宋体" charset="0"/>
              </a:rPr>
              <a:t>为基础的大型图像识别竞赛，</a:t>
            </a:r>
            <a:r>
              <a:rPr lang="en-US" altLang="zh-CN" sz="1200" b="1" i="1" dirty="0">
                <a:solidFill>
                  <a:schemeClr val="accent2"/>
                </a:solidFill>
                <a:latin typeface="宋体" charset="0"/>
                <a:ea typeface="宋体" charset="0"/>
                <a:cs typeface="宋体" charset="0"/>
              </a:rPr>
              <a:t>ImageNet Large Scale Visual Recognition Challenge 2010</a:t>
            </a:r>
            <a:r>
              <a:rPr lang="en-US" altLang="zh-CN" sz="1200" dirty="0">
                <a:solidFill>
                  <a:srgbClr val="636D78"/>
                </a:solidFill>
                <a:latin typeface="宋体" charset="0"/>
                <a:ea typeface="宋体" charset="0"/>
                <a:cs typeface="宋体" charset="0"/>
              </a:rPr>
              <a:t> (ILSVRC2010) </a:t>
            </a:r>
            <a:r>
              <a:rPr lang="zh-CN" altLang="en-US" sz="1200" dirty="0">
                <a:solidFill>
                  <a:srgbClr val="636D78"/>
                </a:solidFill>
                <a:latin typeface="宋体" charset="0"/>
                <a:ea typeface="宋体" charset="0"/>
                <a:cs typeface="宋体" charset="0"/>
              </a:rPr>
              <a:t>第一次举办。 （</a:t>
            </a:r>
            <a:r>
              <a:rPr lang="en-GB" altLang="zh-CN" sz="1200" dirty="0">
                <a:solidFill>
                  <a:srgbClr val="636D78"/>
                </a:solidFill>
                <a:latin typeface="宋体" charset="0"/>
                <a:ea typeface="宋体" charset="0"/>
                <a:cs typeface="宋体" charset="0"/>
              </a:rPr>
              <a:t> </a:t>
            </a:r>
            <a:r>
              <a:rPr lang="en-GB" altLang="zh-CN" sz="1200" dirty="0">
                <a:solidFill>
                  <a:srgbClr val="636D78"/>
                </a:solidFill>
                <a:latin typeface="宋体" charset="0"/>
                <a:ea typeface="宋体" charset="0"/>
                <a:cs typeface="宋体" charset="0"/>
                <a:hlinkClick r:id="rId2"/>
              </a:rPr>
              <a:t>http://</a:t>
            </a:r>
            <a:r>
              <a:rPr lang="en-GB" altLang="zh-CN" sz="1200" dirty="0" err="1">
                <a:solidFill>
                  <a:srgbClr val="636D78"/>
                </a:solidFill>
                <a:latin typeface="宋体" charset="0"/>
                <a:ea typeface="宋体" charset="0"/>
                <a:cs typeface="宋体" charset="0"/>
                <a:hlinkClick r:id="rId2"/>
              </a:rPr>
              <a:t>www.image-net.org</a:t>
            </a:r>
            <a:r>
              <a:rPr lang="en-GB" altLang="zh-CN" sz="1200" dirty="0">
                <a:solidFill>
                  <a:srgbClr val="636D78"/>
                </a:solidFill>
                <a:latin typeface="宋体" charset="0"/>
                <a:ea typeface="宋体" charset="0"/>
                <a:cs typeface="宋体" charset="0"/>
                <a:hlinkClick r:id="rId2"/>
              </a:rPr>
              <a:t>/ </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竞赛最初的规则：以数据库内 </a:t>
            </a:r>
            <a:r>
              <a:rPr lang="en-US" altLang="zh-CN" sz="1200" b="1" dirty="0">
                <a:solidFill>
                  <a:schemeClr val="accent2"/>
                </a:solidFill>
                <a:latin typeface="宋体" charset="0"/>
                <a:ea typeface="宋体" charset="0"/>
                <a:cs typeface="宋体" charset="0"/>
              </a:rPr>
              <a:t>120 </a:t>
            </a:r>
            <a:r>
              <a:rPr lang="zh-CN" altLang="en-US" sz="1200" b="1" dirty="0">
                <a:solidFill>
                  <a:schemeClr val="accent2"/>
                </a:solidFill>
                <a:latin typeface="宋体" charset="0"/>
                <a:ea typeface="宋体" charset="0"/>
                <a:cs typeface="宋体" charset="0"/>
              </a:rPr>
              <a:t>万</a:t>
            </a:r>
            <a:r>
              <a:rPr lang="zh-CN" altLang="en-US" sz="1200" dirty="0">
                <a:solidFill>
                  <a:srgbClr val="636D78"/>
                </a:solidFill>
                <a:latin typeface="宋体" charset="0"/>
                <a:ea typeface="宋体" charset="0"/>
                <a:cs typeface="宋体" charset="0"/>
              </a:rPr>
              <a:t>个图像为</a:t>
            </a:r>
            <a:r>
              <a:rPr lang="zh-CN" altLang="en-US" sz="1200" b="1" dirty="0">
                <a:solidFill>
                  <a:schemeClr val="accent2"/>
                </a:solidFill>
                <a:latin typeface="宋体" charset="0"/>
                <a:ea typeface="宋体" charset="0"/>
                <a:cs typeface="宋体" charset="0"/>
              </a:rPr>
              <a:t>训练</a:t>
            </a:r>
            <a:r>
              <a:rPr lang="zh-CN" altLang="en-US" sz="1200" dirty="0">
                <a:solidFill>
                  <a:srgbClr val="636D78"/>
                </a:solidFill>
                <a:latin typeface="宋体" charset="0"/>
                <a:ea typeface="宋体" charset="0"/>
                <a:cs typeface="宋体" charset="0"/>
              </a:rPr>
              <a:t>样本，这些图像从属于一千多个不同的类别，都被手工标记。经过训练的程序，再用于 </a:t>
            </a:r>
            <a:r>
              <a:rPr lang="en-US" altLang="zh-CN" sz="1200" b="1" dirty="0">
                <a:solidFill>
                  <a:schemeClr val="accent2"/>
                </a:solidFill>
                <a:latin typeface="宋体" charset="0"/>
                <a:ea typeface="宋体" charset="0"/>
                <a:cs typeface="宋体" charset="0"/>
              </a:rPr>
              <a:t>5</a:t>
            </a:r>
            <a:r>
              <a:rPr lang="zh-CN" altLang="en-US" sz="1200" b="1" dirty="0">
                <a:solidFill>
                  <a:schemeClr val="accent2"/>
                </a:solidFill>
                <a:latin typeface="宋体" charset="0"/>
                <a:ea typeface="宋体" charset="0"/>
                <a:cs typeface="宋体" charset="0"/>
              </a:rPr>
              <a:t> 万个测试</a:t>
            </a:r>
            <a:r>
              <a:rPr lang="zh-CN" altLang="en-US" sz="1200" dirty="0">
                <a:solidFill>
                  <a:srgbClr val="636D78"/>
                </a:solidFill>
                <a:latin typeface="宋体" charset="0"/>
                <a:ea typeface="宋体" charset="0"/>
                <a:cs typeface="宋体" charset="0"/>
              </a:rPr>
              <a:t>图像评估分类准确率。 </a:t>
            </a:r>
            <a:endParaRPr lang="en-US" altLang="zh-CN" sz="1200" dirty="0">
              <a:solidFill>
                <a:srgbClr val="636D78"/>
              </a:solidFill>
              <a:latin typeface="宋体" charset="0"/>
              <a:ea typeface="宋体" charset="0"/>
              <a:cs typeface="宋体" charset="0"/>
            </a:endParaRPr>
          </a:p>
        </p:txBody>
      </p:sp>
      <p:pic>
        <p:nvPicPr>
          <p:cNvPr id="2" name="图片 1"/>
          <p:cNvPicPr>
            <a:picLocks noChangeAspect="1"/>
          </p:cNvPicPr>
          <p:nvPr/>
        </p:nvPicPr>
        <p:blipFill>
          <a:blip r:embed="rId3"/>
          <a:stretch>
            <a:fillRect/>
          </a:stretch>
        </p:blipFill>
        <p:spPr>
          <a:xfrm>
            <a:off x="5936767" y="3040331"/>
            <a:ext cx="3048000" cy="1524000"/>
          </a:xfrm>
          <a:prstGeom prst="rect">
            <a:avLst/>
          </a:prstGeom>
        </p:spPr>
      </p:pic>
      <p:pic>
        <p:nvPicPr>
          <p:cNvPr id="4" name="图片 3"/>
          <p:cNvPicPr>
            <a:picLocks noChangeAspect="1"/>
          </p:cNvPicPr>
          <p:nvPr/>
        </p:nvPicPr>
        <p:blipFill>
          <a:blip r:embed="rId4"/>
          <a:stretch>
            <a:fillRect/>
          </a:stretch>
        </p:blipFill>
        <p:spPr>
          <a:xfrm>
            <a:off x="6348619" y="1266300"/>
            <a:ext cx="2224295" cy="1414652"/>
          </a:xfrm>
          <a:prstGeom prst="rect">
            <a:avLst/>
          </a:prstGeom>
        </p:spPr>
      </p:pic>
      <p:sp>
        <p:nvSpPr>
          <p:cNvPr id="7" name="矩形 6"/>
          <p:cNvSpPr/>
          <p:nvPr/>
        </p:nvSpPr>
        <p:spPr>
          <a:xfrm>
            <a:off x="7191343" y="2688010"/>
            <a:ext cx="665567" cy="207749"/>
          </a:xfrm>
          <a:prstGeom prst="rect">
            <a:avLst/>
          </a:prstGeom>
        </p:spPr>
        <p:txBody>
          <a:bodyPr wrap="none">
            <a:spAutoFit/>
          </a:bodyPr>
          <a:lstStyle/>
          <a:p>
            <a:r>
              <a:rPr lang="en-GB" altLang="zh-CN" sz="750" dirty="0">
                <a:solidFill>
                  <a:srgbClr val="646D78"/>
                </a:solidFill>
                <a:latin typeface="宋体" charset="0"/>
                <a:ea typeface="宋体" charset="0"/>
                <a:cs typeface="宋体" charset="0"/>
              </a:rPr>
              <a:t>Fei-Fei Li</a:t>
            </a:r>
            <a:endParaRPr lang="zh-CN" altLang="en-US" sz="750" dirty="0">
              <a:solidFill>
                <a:srgbClr val="646D78"/>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2"/>
          <p:cNvSpPr txBox="1"/>
          <p:nvPr/>
        </p:nvSpPr>
        <p:spPr>
          <a:xfrm>
            <a:off x="113401" y="1266300"/>
            <a:ext cx="5461106" cy="326813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Image Classification: ILSVRC </a:t>
            </a:r>
            <a:r>
              <a:rPr lang="zh-CN" altLang="en-US" sz="1200" b="1" dirty="0">
                <a:solidFill>
                  <a:srgbClr val="636D78"/>
                </a:solidFill>
                <a:latin typeface="SimHei" panose="02010609060101010101" pitchFamily="49" charset="-122"/>
                <a:ea typeface="SimHei" panose="02010609060101010101" pitchFamily="49" charset="-122"/>
                <a:cs typeface="宋体" charset="0"/>
              </a:rPr>
              <a:t>竞赛</a:t>
            </a:r>
            <a:endParaRPr lang="en-GB" altLang="zh-CN" sz="1200" b="1" dirty="0">
              <a:solidFill>
                <a:srgbClr val="636D78"/>
              </a:solidFill>
              <a:latin typeface="SimHei" panose="02010609060101010101" pitchFamily="49" charset="-122"/>
              <a:ea typeface="SimHei" panose="02010609060101010101" pitchFamily="49" charset="-122"/>
              <a:cs typeface="宋体" charset="0"/>
            </a:endParaRPr>
          </a:p>
          <a:p>
            <a:pPr lvl="1">
              <a:lnSpc>
                <a:spcPct val="100000"/>
              </a:lnSpc>
            </a:pPr>
            <a:r>
              <a:rPr lang="en-US" altLang="zh-CN" sz="1200" b="1" dirty="0">
                <a:solidFill>
                  <a:schemeClr val="accent2"/>
                </a:solidFill>
                <a:latin typeface="宋体" charset="0"/>
                <a:ea typeface="宋体" charset="0"/>
                <a:cs typeface="宋体" charset="0"/>
              </a:rPr>
              <a:t>Top Five Category</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计算机会对图像的分类，答出最有可能的头五个类别，如果正确答案都不在里面即为错误。 </a:t>
            </a:r>
            <a:endParaRPr lang="en-US" altLang="zh-CN" sz="1200" dirty="0">
              <a:solidFill>
                <a:srgbClr val="636D78"/>
              </a:solidFill>
              <a:latin typeface="宋体" charset="0"/>
              <a:ea typeface="宋体" charset="0"/>
              <a:cs typeface="宋体" charset="0"/>
            </a:endParaRPr>
          </a:p>
          <a:p>
            <a:pPr lvl="1">
              <a:lnSpc>
                <a:spcPct val="100000"/>
              </a:lnSpc>
            </a:pPr>
            <a:r>
              <a:rPr lang="en-US" altLang="zh-CN" sz="1200" b="1" dirty="0">
                <a:solidFill>
                  <a:schemeClr val="accent2"/>
                </a:solidFill>
                <a:latin typeface="宋体" charset="0"/>
                <a:ea typeface="宋体" charset="0"/>
                <a:cs typeface="宋体" charset="0"/>
              </a:rPr>
              <a:t>2010 </a:t>
            </a:r>
            <a:r>
              <a:rPr lang="zh-CN" altLang="en-US" sz="1200" b="1" dirty="0">
                <a:solidFill>
                  <a:schemeClr val="accent2"/>
                </a:solidFill>
                <a:latin typeface="宋体" charset="0"/>
                <a:ea typeface="宋体" charset="0"/>
                <a:cs typeface="宋体" charset="0"/>
              </a:rPr>
              <a:t>年冠军</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NEC </a:t>
            </a:r>
            <a:r>
              <a:rPr lang="zh-CN" altLang="en-US" sz="1200" dirty="0">
                <a:solidFill>
                  <a:srgbClr val="636D78"/>
                </a:solidFill>
                <a:latin typeface="宋体" charset="0"/>
                <a:ea typeface="宋体" charset="0"/>
                <a:cs typeface="宋体" charset="0"/>
              </a:rPr>
              <a:t>和伊利诺伊大学香槟分校的联合团队，用支持向量机（</a:t>
            </a:r>
            <a:r>
              <a:rPr lang="en-US" altLang="zh-CN" sz="1200" dirty="0">
                <a:solidFill>
                  <a:srgbClr val="636D78"/>
                </a:solidFill>
                <a:latin typeface="宋体" charset="0"/>
                <a:ea typeface="宋体" charset="0"/>
                <a:cs typeface="宋体" charset="0"/>
              </a:rPr>
              <a:t>SVM</a:t>
            </a:r>
            <a:r>
              <a:rPr lang="zh-CN" altLang="en-US" sz="1200" dirty="0">
                <a:solidFill>
                  <a:srgbClr val="636D78"/>
                </a:solidFill>
                <a:latin typeface="宋体" charset="0"/>
                <a:ea typeface="宋体" charset="0"/>
                <a:cs typeface="宋体" charset="0"/>
              </a:rPr>
              <a:t>）的技术识别分类的错误率 </a:t>
            </a:r>
            <a:r>
              <a:rPr lang="en-US" altLang="zh-CN" sz="1200" b="1" dirty="0">
                <a:solidFill>
                  <a:schemeClr val="accent2"/>
                </a:solidFill>
                <a:latin typeface="宋体" charset="0"/>
                <a:ea typeface="宋体" charset="0"/>
                <a:cs typeface="宋体" charset="0"/>
              </a:rPr>
              <a:t>28%</a:t>
            </a:r>
            <a:r>
              <a:rPr lang="zh-CN" altLang="en-US" sz="1200" dirty="0">
                <a:solidFill>
                  <a:srgbClr val="636D78"/>
                </a:solidFill>
                <a:latin typeface="宋体" charset="0"/>
                <a:ea typeface="宋体" charset="0"/>
                <a:cs typeface="宋体" charset="0"/>
              </a:rPr>
              <a:t>。 </a:t>
            </a:r>
            <a:endParaRPr lang="en-US" altLang="zh-CN" sz="1200" dirty="0">
              <a:solidFill>
                <a:srgbClr val="636D78"/>
              </a:solidFill>
              <a:latin typeface="宋体" charset="0"/>
              <a:ea typeface="宋体" charset="0"/>
              <a:cs typeface="宋体" charset="0"/>
            </a:endParaRPr>
          </a:p>
          <a:p>
            <a:pPr lvl="1">
              <a:lnSpc>
                <a:spcPct val="100000"/>
              </a:lnSpc>
            </a:pPr>
            <a:r>
              <a:rPr lang="en-US" altLang="zh-CN" sz="1200" b="1" dirty="0">
                <a:solidFill>
                  <a:schemeClr val="accent2"/>
                </a:solidFill>
                <a:latin typeface="宋体" charset="0"/>
                <a:ea typeface="宋体" charset="0"/>
                <a:cs typeface="宋体" charset="0"/>
              </a:rPr>
              <a:t>2011 </a:t>
            </a:r>
            <a:r>
              <a:rPr lang="zh-CN" altLang="en-US" sz="1200" b="1" dirty="0">
                <a:solidFill>
                  <a:schemeClr val="accent2"/>
                </a:solidFill>
                <a:latin typeface="宋体" charset="0"/>
                <a:ea typeface="宋体" charset="0"/>
                <a:cs typeface="宋体" charset="0"/>
              </a:rPr>
              <a:t>年冠军</a:t>
            </a:r>
            <a:r>
              <a:rPr lang="zh-CN" altLang="en-US" sz="1200" dirty="0">
                <a:solidFill>
                  <a:srgbClr val="636D78"/>
                </a:solidFill>
                <a:latin typeface="宋体" charset="0"/>
                <a:ea typeface="宋体" charset="0"/>
                <a:cs typeface="宋体" charset="0"/>
              </a:rPr>
              <a:t>：用 </a:t>
            </a:r>
            <a:r>
              <a:rPr lang="en-US" altLang="zh-CN" sz="1200" dirty="0">
                <a:solidFill>
                  <a:srgbClr val="636D78"/>
                </a:solidFill>
                <a:latin typeface="宋体" charset="0"/>
                <a:ea typeface="宋体" charset="0"/>
                <a:cs typeface="宋体" charset="0"/>
              </a:rPr>
              <a:t>Fisher Vector </a:t>
            </a:r>
            <a:r>
              <a:rPr lang="zh-CN" altLang="en-US" sz="1200" dirty="0">
                <a:solidFill>
                  <a:srgbClr val="636D78"/>
                </a:solidFill>
                <a:latin typeface="宋体" charset="0"/>
                <a:ea typeface="宋体" charset="0"/>
                <a:cs typeface="宋体" charset="0"/>
              </a:rPr>
              <a:t>的计算方法（类似 </a:t>
            </a:r>
            <a:r>
              <a:rPr lang="en-US" altLang="zh-CN" sz="1200" dirty="0">
                <a:solidFill>
                  <a:srgbClr val="636D78"/>
                </a:solidFill>
                <a:latin typeface="宋体" charset="0"/>
                <a:ea typeface="宋体" charset="0"/>
                <a:cs typeface="宋体" charset="0"/>
              </a:rPr>
              <a:t>SVM</a:t>
            </a:r>
            <a:r>
              <a:rPr lang="zh-CN" altLang="en-US" sz="1200" dirty="0">
                <a:solidFill>
                  <a:srgbClr val="636D78"/>
                </a:solidFill>
                <a:latin typeface="宋体" charset="0"/>
                <a:ea typeface="宋体" charset="0"/>
                <a:cs typeface="宋体" charset="0"/>
              </a:rPr>
              <a:t>），将错误率降到了 </a:t>
            </a:r>
            <a:r>
              <a:rPr lang="en-US" altLang="zh-CN" sz="1200" b="1" dirty="0">
                <a:solidFill>
                  <a:schemeClr val="accent2"/>
                </a:solidFill>
                <a:latin typeface="宋体" charset="0"/>
                <a:ea typeface="宋体" charset="0"/>
                <a:cs typeface="宋体" charset="0"/>
              </a:rPr>
              <a:t>25.7%</a:t>
            </a:r>
            <a:r>
              <a:rPr lang="zh-CN" altLang="en-US" sz="1200" dirty="0">
                <a:solidFill>
                  <a:srgbClr val="636D78"/>
                </a:solidFill>
                <a:latin typeface="宋体" charset="0"/>
                <a:ea typeface="宋体" charset="0"/>
                <a:cs typeface="宋体" charset="0"/>
              </a:rPr>
              <a:t>。 </a:t>
            </a:r>
            <a:endParaRPr lang="en-US" altLang="zh-CN" sz="1200" dirty="0">
              <a:solidFill>
                <a:srgbClr val="636D78"/>
              </a:solidFill>
              <a:latin typeface="宋体" charset="0"/>
              <a:ea typeface="宋体" charset="0"/>
              <a:cs typeface="宋体" charset="0"/>
            </a:endParaRPr>
          </a:p>
          <a:p>
            <a:pPr lvl="1">
              <a:lnSpc>
                <a:spcPct val="100000"/>
              </a:lnSpc>
            </a:pPr>
            <a:r>
              <a:rPr lang="en-US" altLang="zh-CN" sz="1200" b="1" dirty="0">
                <a:solidFill>
                  <a:schemeClr val="accent2"/>
                </a:solidFill>
                <a:latin typeface="宋体" charset="0"/>
                <a:ea typeface="宋体" charset="0"/>
                <a:cs typeface="宋体" charset="0"/>
              </a:rPr>
              <a:t>2012 </a:t>
            </a:r>
            <a:r>
              <a:rPr lang="zh-CN" altLang="en-US" sz="1200" b="1" dirty="0">
                <a:solidFill>
                  <a:schemeClr val="accent2"/>
                </a:solidFill>
                <a:latin typeface="宋体" charset="0"/>
                <a:ea typeface="宋体" charset="0"/>
                <a:cs typeface="宋体" charset="0"/>
              </a:rPr>
              <a:t>年冠军</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和两个 </a:t>
            </a:r>
            <a:r>
              <a:rPr lang="en-US" altLang="zh-CN" sz="1200" dirty="0">
                <a:solidFill>
                  <a:srgbClr val="636D78"/>
                </a:solidFill>
                <a:latin typeface="宋体" charset="0"/>
                <a:ea typeface="宋体" charset="0"/>
                <a:cs typeface="宋体" charset="0"/>
              </a:rPr>
              <a:t>Alex </a:t>
            </a:r>
            <a:r>
              <a:rPr lang="en-US" altLang="zh-CN" sz="1200" dirty="0" err="1">
                <a:solidFill>
                  <a:srgbClr val="636D78"/>
                </a:solidFill>
                <a:latin typeface="宋体" charset="0"/>
                <a:ea typeface="宋体" charset="0"/>
                <a:cs typeface="宋体" charset="0"/>
              </a:rPr>
              <a:t>Krizhevsky</a:t>
            </a:r>
            <a:r>
              <a:rPr lang="zh-CN" altLang="en-US" sz="1200" dirty="0">
                <a:solidFill>
                  <a:srgbClr val="636D78"/>
                </a:solidFill>
                <a:latin typeface="宋体" charset="0"/>
                <a:ea typeface="宋体" charset="0"/>
                <a:cs typeface="宋体" charset="0"/>
              </a:rPr>
              <a:t>，</a:t>
            </a:r>
            <a:r>
              <a:rPr lang="en-US" altLang="zh-CN" sz="1200" dirty="0" err="1">
                <a:solidFill>
                  <a:srgbClr val="636D78"/>
                </a:solidFill>
                <a:latin typeface="宋体" charset="0"/>
                <a:ea typeface="宋体" charset="0"/>
                <a:cs typeface="宋体" charset="0"/>
              </a:rPr>
              <a:t>Illya</a:t>
            </a:r>
            <a:r>
              <a:rPr lang="en-US" altLang="zh-CN" sz="1200" dirty="0">
                <a:solidFill>
                  <a:srgbClr val="636D78"/>
                </a:solidFill>
                <a:latin typeface="宋体" charset="0"/>
                <a:ea typeface="宋体" charset="0"/>
                <a:cs typeface="宋体" charset="0"/>
              </a:rPr>
              <a:t> </a:t>
            </a:r>
            <a:r>
              <a:rPr lang="en-US" altLang="zh-CN" sz="1200" dirty="0" err="1">
                <a:solidFill>
                  <a:srgbClr val="636D78"/>
                </a:solidFill>
                <a:latin typeface="宋体" charset="0"/>
                <a:ea typeface="宋体" charset="0"/>
                <a:cs typeface="宋体" charset="0"/>
              </a:rPr>
              <a:t>Sutskever</a:t>
            </a:r>
            <a:r>
              <a:rPr lang="zh-CN" altLang="en-US" sz="1200" dirty="0">
                <a:solidFill>
                  <a:srgbClr val="636D78"/>
                </a:solidFill>
                <a:latin typeface="宋体" charset="0"/>
                <a:ea typeface="宋体" charset="0"/>
                <a:cs typeface="宋体" charset="0"/>
              </a:rPr>
              <a:t>，利用 </a:t>
            </a:r>
            <a:r>
              <a:rPr lang="en-US" altLang="zh-CN" sz="1200" dirty="0" err="1">
                <a:solidFill>
                  <a:srgbClr val="636D78"/>
                </a:solidFill>
                <a:latin typeface="宋体" charset="0"/>
                <a:ea typeface="宋体" charset="0"/>
                <a:cs typeface="宋体" charset="0"/>
              </a:rPr>
              <a:t>CNN+Dropout</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算法</a:t>
            </a:r>
            <a:r>
              <a:rPr lang="en-US" altLang="zh-CN" sz="1200" dirty="0">
                <a:solidFill>
                  <a:srgbClr val="636D78"/>
                </a:solidFill>
                <a:latin typeface="宋体" charset="0"/>
                <a:ea typeface="宋体" charset="0"/>
                <a:cs typeface="宋体" charset="0"/>
              </a:rPr>
              <a:t>+RELU </a:t>
            </a:r>
            <a:r>
              <a:rPr lang="zh-CN" altLang="en-US" sz="1200" dirty="0">
                <a:solidFill>
                  <a:srgbClr val="636D78"/>
                </a:solidFill>
                <a:latin typeface="宋体" charset="0"/>
                <a:ea typeface="宋体" charset="0"/>
                <a:cs typeface="宋体" charset="0"/>
              </a:rPr>
              <a:t>激励函数，用了两个 </a:t>
            </a:r>
            <a:r>
              <a:rPr lang="en-US" altLang="zh-CN" sz="1200" dirty="0">
                <a:solidFill>
                  <a:srgbClr val="636D78"/>
                </a:solidFill>
                <a:latin typeface="宋体" charset="0"/>
                <a:ea typeface="宋体" charset="0"/>
                <a:cs typeface="宋体" charset="0"/>
              </a:rPr>
              <a:t>NVIDIA </a:t>
            </a:r>
            <a:r>
              <a:rPr lang="zh-CN" altLang="en-US" sz="1200" dirty="0">
                <a:solidFill>
                  <a:srgbClr val="636D78"/>
                </a:solidFill>
                <a:latin typeface="宋体" charset="0"/>
                <a:ea typeface="宋体" charset="0"/>
                <a:cs typeface="宋体" charset="0"/>
              </a:rPr>
              <a:t>的 </a:t>
            </a:r>
            <a:r>
              <a:rPr lang="en-US" altLang="zh-CN" sz="1200" dirty="0">
                <a:solidFill>
                  <a:srgbClr val="636D78"/>
                </a:solidFill>
                <a:latin typeface="宋体" charset="0"/>
                <a:ea typeface="宋体" charset="0"/>
                <a:cs typeface="宋体" charset="0"/>
              </a:rPr>
              <a:t>GTX580 GPU</a:t>
            </a:r>
            <a:r>
              <a:rPr lang="zh-CN" altLang="en-US" sz="1200" dirty="0">
                <a:solidFill>
                  <a:srgbClr val="636D78"/>
                </a:solidFill>
                <a:latin typeface="宋体" charset="0"/>
                <a:ea typeface="宋体" charset="0"/>
                <a:cs typeface="宋体" charset="0"/>
              </a:rPr>
              <a:t>（内存 </a:t>
            </a:r>
            <a:r>
              <a:rPr lang="en-US" altLang="zh-CN" sz="1200" dirty="0">
                <a:solidFill>
                  <a:srgbClr val="636D78"/>
                </a:solidFill>
                <a:latin typeface="宋体" charset="0"/>
                <a:ea typeface="宋体" charset="0"/>
                <a:cs typeface="宋体" charset="0"/>
              </a:rPr>
              <a:t>3GB</a:t>
            </a:r>
            <a:r>
              <a:rPr lang="zh-CN" altLang="en-US" sz="1200" dirty="0">
                <a:solidFill>
                  <a:srgbClr val="636D78"/>
                </a:solidFill>
                <a:latin typeface="宋体" charset="0"/>
                <a:ea typeface="宋体" charset="0"/>
                <a:cs typeface="宋体" charset="0"/>
              </a:rPr>
              <a:t>，计算速度 </a:t>
            </a:r>
            <a:r>
              <a:rPr lang="en-US" altLang="zh-CN" sz="1200" dirty="0">
                <a:solidFill>
                  <a:srgbClr val="636D78"/>
                </a:solidFill>
                <a:latin typeface="宋体" charset="0"/>
                <a:ea typeface="宋体" charset="0"/>
                <a:cs typeface="宋体" charset="0"/>
              </a:rPr>
              <a:t>1.6 TFLOPS</a:t>
            </a:r>
            <a:r>
              <a:rPr lang="zh-CN" altLang="en-US" sz="1200" dirty="0">
                <a:solidFill>
                  <a:srgbClr val="636D78"/>
                </a:solidFill>
                <a:latin typeface="宋体" charset="0"/>
                <a:ea typeface="宋体" charset="0"/>
                <a:cs typeface="宋体" charset="0"/>
              </a:rPr>
              <a:t>），花了接近 </a:t>
            </a:r>
            <a:r>
              <a:rPr lang="en-US" altLang="zh-CN" sz="1200" dirty="0">
                <a:solidFill>
                  <a:srgbClr val="636D78"/>
                </a:solidFill>
                <a:latin typeface="宋体" charset="0"/>
                <a:ea typeface="宋体" charset="0"/>
                <a:cs typeface="宋体" charset="0"/>
              </a:rPr>
              <a:t>6 </a:t>
            </a:r>
            <a:r>
              <a:rPr lang="zh-CN" altLang="en-US" sz="1200" dirty="0">
                <a:solidFill>
                  <a:srgbClr val="636D78"/>
                </a:solidFill>
                <a:latin typeface="宋体" charset="0"/>
                <a:ea typeface="宋体" charset="0"/>
                <a:cs typeface="宋体" charset="0"/>
              </a:rPr>
              <a:t>天时间，错误率只有 </a:t>
            </a:r>
            <a:r>
              <a:rPr lang="en-US" altLang="zh-CN" sz="1200" b="1" dirty="0">
                <a:solidFill>
                  <a:schemeClr val="accent2"/>
                </a:solidFill>
                <a:latin typeface="宋体" charset="0"/>
                <a:ea typeface="宋体" charset="0"/>
                <a:cs typeface="宋体" charset="0"/>
              </a:rPr>
              <a:t>15.3%</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ct val="100000"/>
              </a:lnSpc>
            </a:pPr>
            <a:r>
              <a:rPr lang="en-US" altLang="zh-CN" sz="1200" dirty="0">
                <a:solidFill>
                  <a:srgbClr val="636D78"/>
                </a:solidFill>
                <a:latin typeface="宋体" charset="0"/>
                <a:ea typeface="宋体" charset="0"/>
                <a:cs typeface="宋体" charset="0"/>
              </a:rPr>
              <a:t>2012 </a:t>
            </a:r>
            <a:r>
              <a:rPr lang="zh-CN" altLang="en-US" sz="1200" dirty="0">
                <a:solidFill>
                  <a:srgbClr val="636D78"/>
                </a:solidFill>
                <a:latin typeface="宋体" charset="0"/>
                <a:ea typeface="宋体" charset="0"/>
                <a:cs typeface="宋体" charset="0"/>
              </a:rPr>
              <a:t>年 </a:t>
            </a:r>
            <a:r>
              <a:rPr lang="en-US" altLang="zh-CN" sz="1200" dirty="0">
                <a:solidFill>
                  <a:srgbClr val="636D78"/>
                </a:solidFill>
                <a:latin typeface="宋体" charset="0"/>
                <a:ea typeface="宋体" charset="0"/>
                <a:cs typeface="宋体" charset="0"/>
              </a:rPr>
              <a:t>10 </a:t>
            </a:r>
            <a:r>
              <a:rPr lang="zh-CN" altLang="en-US" sz="1200" dirty="0">
                <a:solidFill>
                  <a:srgbClr val="636D78"/>
                </a:solidFill>
                <a:latin typeface="宋体" charset="0"/>
                <a:ea typeface="宋体" charset="0"/>
                <a:cs typeface="宋体" charset="0"/>
              </a:rPr>
              <a:t>月 </a:t>
            </a:r>
            <a:r>
              <a:rPr lang="en-US" altLang="zh-CN" sz="1200" dirty="0">
                <a:solidFill>
                  <a:srgbClr val="636D78"/>
                </a:solidFill>
                <a:latin typeface="宋体" charset="0"/>
                <a:ea typeface="宋体" charset="0"/>
                <a:cs typeface="宋体" charset="0"/>
              </a:rPr>
              <a:t>13 </a:t>
            </a:r>
            <a:r>
              <a:rPr lang="zh-CN" altLang="en-US" sz="1200" dirty="0">
                <a:solidFill>
                  <a:srgbClr val="636D78"/>
                </a:solidFill>
                <a:latin typeface="宋体" charset="0"/>
                <a:ea typeface="宋体" charset="0"/>
                <a:cs typeface="宋体" charset="0"/>
              </a:rPr>
              <a:t>日，当竞赛结果公布后，学术界沸腾了。这是神经网络二十多年来，第一次在图像识别领域，毫无疑义的，</a:t>
            </a:r>
            <a:r>
              <a:rPr lang="zh-CN" altLang="en-US" sz="1200" b="1" dirty="0">
                <a:solidFill>
                  <a:schemeClr val="accent2"/>
                </a:solidFill>
                <a:latin typeface="宋体" charset="0"/>
                <a:ea typeface="宋体" charset="0"/>
                <a:cs typeface="宋体" charset="0"/>
              </a:rPr>
              <a:t>大幅度挫败</a:t>
            </a:r>
            <a:r>
              <a:rPr lang="zh-CN" altLang="en-US" sz="1200" dirty="0">
                <a:solidFill>
                  <a:srgbClr val="636D78"/>
                </a:solidFill>
                <a:latin typeface="宋体" charset="0"/>
                <a:ea typeface="宋体" charset="0"/>
                <a:cs typeface="宋体" charset="0"/>
              </a:rPr>
              <a:t>了别的技术。</a:t>
            </a:r>
            <a:endParaRPr lang="en-US" altLang="zh-CN" sz="1200" dirty="0">
              <a:solidFill>
                <a:srgbClr val="636D78"/>
              </a:solidFill>
              <a:latin typeface="宋体" charset="0"/>
              <a:ea typeface="宋体" charset="0"/>
              <a:cs typeface="宋体" charset="0"/>
            </a:endParaRPr>
          </a:p>
          <a:p>
            <a:pPr lvl="1">
              <a:lnSpc>
                <a:spcPct val="100000"/>
              </a:lnSpc>
            </a:pPr>
            <a:r>
              <a:rPr lang="zh-CN" altLang="en-US" sz="1200" dirty="0">
                <a:solidFill>
                  <a:srgbClr val="636D78"/>
                </a:solidFill>
                <a:latin typeface="宋体" charset="0"/>
                <a:ea typeface="宋体" charset="0"/>
                <a:cs typeface="宋体" charset="0"/>
              </a:rPr>
              <a:t>这是人工智能技术突破的一个重要</a:t>
            </a:r>
            <a:r>
              <a:rPr lang="zh-CN" altLang="en-US" sz="1200" b="1" dirty="0">
                <a:solidFill>
                  <a:schemeClr val="accent2"/>
                </a:solidFill>
                <a:latin typeface="宋体" charset="0"/>
                <a:ea typeface="宋体" charset="0"/>
                <a:cs typeface="宋体" charset="0"/>
              </a:rPr>
              <a:t>转折点</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p:txBody>
      </p:sp>
      <p:pic>
        <p:nvPicPr>
          <p:cNvPr id="5" name="图片 4"/>
          <p:cNvPicPr>
            <a:picLocks noChangeAspect="1"/>
          </p:cNvPicPr>
          <p:nvPr/>
        </p:nvPicPr>
        <p:blipFill rotWithShape="1">
          <a:blip r:embed="rId2"/>
          <a:srcRect l="9675" t="22740" r="9573"/>
          <a:stretch>
            <a:fillRect/>
          </a:stretch>
        </p:blipFill>
        <p:spPr>
          <a:xfrm>
            <a:off x="4484077" y="158968"/>
            <a:ext cx="1928153" cy="1340136"/>
          </a:xfrm>
          <a:prstGeom prst="rect">
            <a:avLst/>
          </a:prstGeom>
        </p:spPr>
      </p:pic>
      <p:pic>
        <p:nvPicPr>
          <p:cNvPr id="6" name="图片 5"/>
          <p:cNvPicPr>
            <a:picLocks noChangeAspect="1"/>
          </p:cNvPicPr>
          <p:nvPr/>
        </p:nvPicPr>
        <p:blipFill>
          <a:blip r:embed="rId3"/>
          <a:stretch>
            <a:fillRect/>
          </a:stretch>
        </p:blipFill>
        <p:spPr>
          <a:xfrm>
            <a:off x="5574507" y="2986063"/>
            <a:ext cx="3569494" cy="1470660"/>
          </a:xfrm>
          <a:prstGeom prst="rect">
            <a:avLst/>
          </a:prstGeom>
        </p:spPr>
      </p:pic>
      <p:pic>
        <p:nvPicPr>
          <p:cNvPr id="3" name="图片 2"/>
          <p:cNvPicPr>
            <a:picLocks noChangeAspect="1"/>
          </p:cNvPicPr>
          <p:nvPr/>
        </p:nvPicPr>
        <p:blipFill>
          <a:blip r:embed="rId4"/>
          <a:stretch>
            <a:fillRect/>
          </a:stretch>
        </p:blipFill>
        <p:spPr>
          <a:xfrm>
            <a:off x="6361509" y="1266300"/>
            <a:ext cx="2381250" cy="1590675"/>
          </a:xfrm>
          <a:prstGeom prst="rect">
            <a:avLst/>
          </a:prstGeom>
        </p:spPr>
      </p:pic>
      <p:sp>
        <p:nvSpPr>
          <p:cNvPr id="7" name="矩形 6">
            <a:extLst>
              <a:ext uri="{FF2B5EF4-FFF2-40B4-BE49-F238E27FC236}">
                <a16:creationId xmlns:a16="http://schemas.microsoft.com/office/drawing/2014/main" id="{7A146CE2-5B9A-EC44-B6D9-30DF14A86E05}"/>
              </a:ext>
            </a:extLst>
          </p:cNvPr>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2"/>
          <p:cNvSpPr txBox="1"/>
          <p:nvPr/>
        </p:nvSpPr>
        <p:spPr>
          <a:xfrm>
            <a:off x="113400" y="1208634"/>
            <a:ext cx="6070230" cy="400240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err="1">
                <a:solidFill>
                  <a:srgbClr val="636D78"/>
                </a:solidFill>
                <a:latin typeface="SimHei" panose="02010609060101010101" pitchFamily="49" charset="-122"/>
                <a:ea typeface="SimHei" panose="02010609060101010101" pitchFamily="49" charset="-122"/>
                <a:cs typeface="宋体" charset="0"/>
              </a:rPr>
              <a:t>Yoshua</a:t>
            </a:r>
            <a:r>
              <a:rPr lang="en-GB" altLang="zh-CN" sz="1200" b="1" dirty="0">
                <a:solidFill>
                  <a:srgbClr val="636D78"/>
                </a:solidFill>
                <a:latin typeface="SimHei" panose="02010609060101010101" pitchFamily="49" charset="-122"/>
                <a:ea typeface="SimHei" panose="02010609060101010101" pitchFamily="49" charset="-122"/>
                <a:cs typeface="宋体" charset="0"/>
              </a:rPr>
              <a:t> </a:t>
            </a:r>
            <a:r>
              <a:rPr lang="en-GB" altLang="zh-CN" sz="1200" b="1" dirty="0" err="1">
                <a:solidFill>
                  <a:srgbClr val="636D78"/>
                </a:solidFill>
                <a:latin typeface="SimHei" panose="02010609060101010101" pitchFamily="49" charset="-122"/>
                <a:ea typeface="SimHei" panose="02010609060101010101" pitchFamily="49" charset="-122"/>
                <a:cs typeface="宋体" charset="0"/>
              </a:rPr>
              <a:t>Bengio</a:t>
            </a:r>
            <a:r>
              <a:rPr lang="en-GB" altLang="zh-CN" sz="1200" b="1" dirty="0">
                <a:solidFill>
                  <a:srgbClr val="636D78"/>
                </a:solidFill>
                <a:latin typeface="SimHei" panose="02010609060101010101" pitchFamily="49" charset="-122"/>
                <a:ea typeface="SimHei" panose="02010609060101010101" pitchFamily="49" charset="-122"/>
                <a:cs typeface="宋体" charset="0"/>
              </a:rPr>
              <a:t> &amp; RELU</a:t>
            </a:r>
          </a:p>
          <a:p>
            <a:pPr lvl="1">
              <a:lnSpc>
                <a:spcPts val="1725"/>
              </a:lnSpc>
            </a:pPr>
            <a:r>
              <a:rPr lang="en-US" altLang="zh-CN" sz="1200" dirty="0">
                <a:solidFill>
                  <a:srgbClr val="636D78"/>
                </a:solidFill>
                <a:latin typeface="宋体" charset="0"/>
                <a:ea typeface="宋体" charset="0"/>
                <a:cs typeface="宋体" charset="0"/>
              </a:rPr>
              <a:t>2011 </a:t>
            </a:r>
            <a:r>
              <a:rPr lang="zh-CN" altLang="en-US" sz="1200" dirty="0">
                <a:solidFill>
                  <a:srgbClr val="636D78"/>
                </a:solidFill>
                <a:latin typeface="宋体" charset="0"/>
                <a:ea typeface="宋体" charset="0"/>
                <a:cs typeface="宋体" charset="0"/>
              </a:rPr>
              <a:t>年，加拿大的蒙特利尔大学学者 </a:t>
            </a:r>
            <a:r>
              <a:rPr lang="en-GB" altLang="zh-CN" sz="1200" dirty="0">
                <a:solidFill>
                  <a:srgbClr val="636D78"/>
                </a:solidFill>
                <a:latin typeface="宋体" charset="0"/>
                <a:ea typeface="宋体" charset="0"/>
                <a:cs typeface="宋体" charset="0"/>
              </a:rPr>
              <a:t>Xavier </a:t>
            </a:r>
            <a:r>
              <a:rPr lang="en-GB" altLang="zh-CN" sz="1200" dirty="0" err="1">
                <a:solidFill>
                  <a:srgbClr val="636D78"/>
                </a:solidFill>
                <a:latin typeface="宋体" charset="0"/>
                <a:ea typeface="宋体" charset="0"/>
                <a:cs typeface="宋体" charset="0"/>
              </a:rPr>
              <a:t>Glorot</a:t>
            </a:r>
            <a:r>
              <a:rPr lang="en-GB"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和 </a:t>
            </a:r>
            <a:r>
              <a:rPr lang="en-GB" altLang="zh-CN" sz="1200" b="1" dirty="0" err="1">
                <a:solidFill>
                  <a:schemeClr val="accent2"/>
                </a:solidFill>
                <a:latin typeface="宋体" charset="0"/>
                <a:ea typeface="宋体" charset="0"/>
                <a:cs typeface="宋体" charset="0"/>
              </a:rPr>
              <a:t>Yochua</a:t>
            </a:r>
            <a:r>
              <a:rPr lang="en-GB" altLang="zh-CN" sz="1200" b="1" dirty="0">
                <a:solidFill>
                  <a:schemeClr val="accent2"/>
                </a:solidFill>
                <a:latin typeface="宋体" charset="0"/>
                <a:ea typeface="宋体" charset="0"/>
                <a:cs typeface="宋体" charset="0"/>
              </a:rPr>
              <a:t> </a:t>
            </a:r>
            <a:r>
              <a:rPr lang="en-GB" altLang="zh-CN" sz="1200" b="1" dirty="0" err="1">
                <a:solidFill>
                  <a:schemeClr val="accent2"/>
                </a:solidFill>
                <a:latin typeface="宋体" charset="0"/>
                <a:ea typeface="宋体" charset="0"/>
                <a:cs typeface="宋体" charset="0"/>
              </a:rPr>
              <a:t>Bengio</a:t>
            </a:r>
            <a:r>
              <a:rPr lang="en-GB" altLang="zh-CN" sz="1200" b="1" dirty="0">
                <a:solidFill>
                  <a:schemeClr val="accent2"/>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发表论文：</a:t>
            </a:r>
            <a:r>
              <a:rPr lang="en-GB" altLang="zh-CN" sz="1200" b="1" i="1" dirty="0">
                <a:solidFill>
                  <a:schemeClr val="accent2"/>
                </a:solidFill>
                <a:latin typeface="宋体" charset="0"/>
                <a:ea typeface="宋体" charset="0"/>
                <a:cs typeface="宋体" charset="0"/>
              </a:rPr>
              <a:t>Deep Sparse Rectifier Neural Networks</a:t>
            </a:r>
            <a:r>
              <a:rPr lang="zh-CN" altLang="en-GB"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论文的算法中使用一种称为“</a:t>
            </a:r>
            <a:r>
              <a:rPr lang="zh-CN" altLang="en-US" sz="1200" b="1" dirty="0">
                <a:solidFill>
                  <a:schemeClr val="accent2"/>
                </a:solidFill>
                <a:latin typeface="宋体" charset="0"/>
                <a:ea typeface="宋体" charset="0"/>
                <a:cs typeface="宋体" charset="0"/>
              </a:rPr>
              <a:t>修正线性单元</a:t>
            </a:r>
            <a:r>
              <a:rPr lang="zh-CN" altLang="en-US" sz="1200" dirty="0">
                <a:solidFill>
                  <a:srgbClr val="636D78"/>
                </a:solidFill>
                <a:latin typeface="宋体" charset="0"/>
                <a:ea typeface="宋体" charset="0"/>
                <a:cs typeface="宋体" charset="0"/>
              </a:rPr>
              <a:t>”（</a:t>
            </a:r>
            <a:r>
              <a:rPr lang="en-GB" altLang="zh-CN" sz="1200" dirty="0" err="1">
                <a:solidFill>
                  <a:srgbClr val="636D78"/>
                </a:solidFill>
                <a:latin typeface="宋体" charset="0"/>
                <a:ea typeface="宋体" charset="0"/>
                <a:cs typeface="宋体" charset="0"/>
              </a:rPr>
              <a:t>REctified</a:t>
            </a:r>
            <a:r>
              <a:rPr lang="en-GB" altLang="zh-CN" sz="1200" dirty="0">
                <a:solidFill>
                  <a:srgbClr val="636D78"/>
                </a:solidFill>
                <a:latin typeface="宋体" charset="0"/>
                <a:ea typeface="宋体" charset="0"/>
                <a:cs typeface="宋体" charset="0"/>
              </a:rPr>
              <a:t> Linear Unit</a:t>
            </a:r>
            <a:r>
              <a:rPr lang="zh-CN" altLang="en-GB" sz="1200" dirty="0">
                <a:solidFill>
                  <a:srgbClr val="636D78"/>
                </a:solidFill>
                <a:latin typeface="宋体" charset="0"/>
                <a:ea typeface="宋体" charset="0"/>
                <a:cs typeface="宋体" charset="0"/>
              </a:rPr>
              <a:t>，</a:t>
            </a:r>
            <a:r>
              <a:rPr lang="en-GB" altLang="zh-CN" sz="1200" dirty="0">
                <a:solidFill>
                  <a:srgbClr val="636D78"/>
                </a:solidFill>
                <a:latin typeface="宋体" charset="0"/>
                <a:ea typeface="宋体" charset="0"/>
                <a:cs typeface="宋体" charset="0"/>
              </a:rPr>
              <a:t>RELU</a:t>
            </a:r>
            <a:r>
              <a:rPr lang="zh-CN" altLang="en-GB" sz="1200"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的激励函数。对于特定的输入，</a:t>
            </a:r>
            <a:r>
              <a:rPr lang="zh-CN" altLang="en-US" sz="1200" b="1" dirty="0">
                <a:solidFill>
                  <a:schemeClr val="accent2"/>
                </a:solidFill>
                <a:latin typeface="宋体" charset="0"/>
                <a:ea typeface="宋体" charset="0"/>
                <a:cs typeface="宋体" charset="0"/>
              </a:rPr>
              <a:t>统计上有一半神经元是没有反应，保持沉默</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和使用别的激励函数的模型相比，</a:t>
            </a:r>
            <a:r>
              <a:rPr lang="en-GB" altLang="zh-CN" sz="1200" dirty="0">
                <a:solidFill>
                  <a:srgbClr val="636D78"/>
                </a:solidFill>
                <a:latin typeface="宋体" charset="0"/>
                <a:ea typeface="宋体" charset="0"/>
                <a:cs typeface="宋体" charset="0"/>
              </a:rPr>
              <a:t>RELU </a:t>
            </a:r>
            <a:r>
              <a:rPr lang="zh-CN" altLang="en-US" sz="1200" dirty="0">
                <a:solidFill>
                  <a:srgbClr val="636D78"/>
                </a:solidFill>
                <a:latin typeface="宋体" charset="0"/>
                <a:ea typeface="宋体" charset="0"/>
                <a:cs typeface="宋体" charset="0"/>
              </a:rPr>
              <a:t>不仅识别错误率普遍更低，而且其有效性，对于神经网络是否进行“预先训练”过并不敏感：</a:t>
            </a:r>
            <a:endParaRPr lang="en-US" altLang="zh-CN" sz="1200" dirty="0">
              <a:solidFill>
                <a:srgbClr val="636D78"/>
              </a:solidFill>
              <a:latin typeface="宋体" charset="0"/>
              <a:ea typeface="宋体" charset="0"/>
              <a:cs typeface="宋体" charset="0"/>
            </a:endParaRPr>
          </a:p>
          <a:p>
            <a:pPr lvl="2">
              <a:lnSpc>
                <a:spcPts val="1725"/>
              </a:lnSpc>
            </a:pPr>
            <a:r>
              <a:rPr lang="zh-CN" altLang="en-US" sz="1200" b="1" dirty="0">
                <a:solidFill>
                  <a:schemeClr val="accent2"/>
                </a:solidFill>
                <a:latin typeface="宋体" charset="0"/>
                <a:ea typeface="宋体" charset="0"/>
                <a:cs typeface="宋体" charset="0"/>
              </a:rPr>
              <a:t>传统的激励函数</a:t>
            </a:r>
            <a:r>
              <a:rPr lang="zh-CN" altLang="en-US" sz="1200" dirty="0">
                <a:solidFill>
                  <a:srgbClr val="636D78"/>
                </a:solidFill>
                <a:latin typeface="宋体" charset="0"/>
                <a:ea typeface="宋体" charset="0"/>
                <a:cs typeface="宋体" charset="0"/>
              </a:rPr>
              <a:t>，计算时要用指数或者三角函数，计算量要比简单的 </a:t>
            </a:r>
            <a:r>
              <a:rPr lang="en-US" altLang="zh-CN" sz="1200" dirty="0">
                <a:solidFill>
                  <a:srgbClr val="636D78"/>
                </a:solidFill>
                <a:latin typeface="宋体" charset="0"/>
                <a:ea typeface="宋体" charset="0"/>
                <a:cs typeface="宋体" charset="0"/>
              </a:rPr>
              <a:t>RELU </a:t>
            </a:r>
            <a:r>
              <a:rPr lang="zh-CN" altLang="en-US" sz="1200" dirty="0">
                <a:solidFill>
                  <a:srgbClr val="636D78"/>
                </a:solidFill>
                <a:latin typeface="宋体" charset="0"/>
                <a:ea typeface="宋体" charset="0"/>
                <a:cs typeface="宋体" charset="0"/>
              </a:rPr>
              <a:t>至少高两个数量级；</a:t>
            </a:r>
            <a:endParaRPr lang="en-US" altLang="zh-CN" sz="1200" dirty="0">
              <a:solidFill>
                <a:srgbClr val="636D78"/>
              </a:solidFill>
              <a:latin typeface="宋体" charset="0"/>
              <a:ea typeface="宋体" charset="0"/>
              <a:cs typeface="宋体" charset="0"/>
            </a:endParaRPr>
          </a:p>
          <a:p>
            <a:pPr lvl="2">
              <a:lnSpc>
                <a:spcPts val="1725"/>
              </a:lnSpc>
            </a:pPr>
            <a:r>
              <a:rPr lang="en-US" altLang="zh-CN" sz="1200" dirty="0">
                <a:solidFill>
                  <a:srgbClr val="636D78"/>
                </a:solidFill>
                <a:latin typeface="宋体" charset="0"/>
                <a:ea typeface="宋体" charset="0"/>
                <a:cs typeface="宋体" charset="0"/>
              </a:rPr>
              <a:t>RELU </a:t>
            </a:r>
            <a:r>
              <a:rPr lang="zh-CN" altLang="en-US" sz="1200" dirty="0">
                <a:solidFill>
                  <a:srgbClr val="636D78"/>
                </a:solidFill>
                <a:latin typeface="宋体" charset="0"/>
                <a:ea typeface="宋体" charset="0"/>
                <a:cs typeface="宋体" charset="0"/>
              </a:rPr>
              <a:t>的导数是常数，非零即一，不存在传统激励函数在反向传播计算中的“</a:t>
            </a:r>
            <a:r>
              <a:rPr lang="zh-CN" altLang="en-US" sz="1200" b="1" dirty="0">
                <a:solidFill>
                  <a:schemeClr val="accent2"/>
                </a:solidFill>
                <a:latin typeface="宋体" charset="0"/>
                <a:ea typeface="宋体" charset="0"/>
                <a:cs typeface="宋体" charset="0"/>
              </a:rPr>
              <a:t>梯度消失问题</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2">
              <a:lnSpc>
                <a:spcPts val="1725"/>
              </a:lnSpc>
            </a:pPr>
            <a:r>
              <a:rPr lang="zh-CN" altLang="en-US" sz="1200" dirty="0">
                <a:solidFill>
                  <a:srgbClr val="636D78"/>
                </a:solidFill>
                <a:latin typeface="宋体" charset="0"/>
                <a:ea typeface="宋体" charset="0"/>
                <a:cs typeface="宋体" charset="0"/>
              </a:rPr>
              <a:t>由于统计上约一半的神经元在计算过程中输出为零，使用 </a:t>
            </a:r>
            <a:r>
              <a:rPr lang="en-US" altLang="zh-CN" sz="1200" dirty="0">
                <a:solidFill>
                  <a:srgbClr val="636D78"/>
                </a:solidFill>
                <a:latin typeface="宋体" charset="0"/>
                <a:ea typeface="宋体" charset="0"/>
                <a:cs typeface="宋体" charset="0"/>
              </a:rPr>
              <a:t>RELU </a:t>
            </a:r>
            <a:r>
              <a:rPr lang="zh-CN" altLang="en-US" sz="1200" dirty="0">
                <a:solidFill>
                  <a:srgbClr val="636D78"/>
                </a:solidFill>
                <a:latin typeface="宋体" charset="0"/>
                <a:ea typeface="宋体" charset="0"/>
                <a:cs typeface="宋体" charset="0"/>
              </a:rPr>
              <a:t>的模型计算效率更高，而且自然而然的形成了所谓的“</a:t>
            </a:r>
            <a:r>
              <a:rPr lang="zh-CN" altLang="en-US" sz="1200" b="1" dirty="0">
                <a:solidFill>
                  <a:schemeClr val="accent2"/>
                </a:solidFill>
                <a:latin typeface="宋体" charset="0"/>
                <a:ea typeface="宋体" charset="0"/>
                <a:cs typeface="宋体" charset="0"/>
              </a:rPr>
              <a:t>稀疏表示</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sparse representation</a:t>
            </a:r>
            <a:r>
              <a:rPr lang="zh-CN" altLang="en-US" sz="1200" dirty="0">
                <a:solidFill>
                  <a:srgbClr val="636D78"/>
                </a:solidFill>
                <a:latin typeface="宋体" charset="0"/>
                <a:ea typeface="宋体" charset="0"/>
                <a:cs typeface="宋体" charset="0"/>
              </a:rPr>
              <a:t>），用少量的神经元可以高效，灵活，稳健地表达抽象复杂的概念。</a:t>
            </a:r>
            <a:endParaRPr lang="en-US" altLang="zh-CN" sz="1200" dirty="0">
              <a:solidFill>
                <a:srgbClr val="636D78"/>
              </a:solidFill>
              <a:latin typeface="宋体" charset="0"/>
              <a:ea typeface="宋体" charset="0"/>
              <a:cs typeface="宋体" charset="0"/>
            </a:endParaRPr>
          </a:p>
        </p:txBody>
      </p:sp>
      <p:pic>
        <p:nvPicPr>
          <p:cNvPr id="2" name="图片 1"/>
          <p:cNvPicPr>
            <a:picLocks noChangeAspect="1"/>
          </p:cNvPicPr>
          <p:nvPr/>
        </p:nvPicPr>
        <p:blipFill>
          <a:blip r:embed="rId2"/>
          <a:stretch>
            <a:fillRect/>
          </a:stretch>
        </p:blipFill>
        <p:spPr>
          <a:xfrm>
            <a:off x="6285258" y="1659836"/>
            <a:ext cx="2247486" cy="1498324"/>
          </a:xfrm>
          <a:prstGeom prst="rect">
            <a:avLst/>
          </a:prstGeom>
        </p:spPr>
      </p:pic>
      <p:sp>
        <p:nvSpPr>
          <p:cNvPr id="5" name="矩形 4">
            <a:extLst>
              <a:ext uri="{FF2B5EF4-FFF2-40B4-BE49-F238E27FC236}">
                <a16:creationId xmlns:a16="http://schemas.microsoft.com/office/drawing/2014/main" id="{4EDE1F75-5416-8740-B5F7-7719F64790E4}"/>
              </a:ext>
            </a:extLst>
          </p:cNvPr>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pic>
        <p:nvPicPr>
          <p:cNvPr id="6" name="图片 5">
            <a:extLst>
              <a:ext uri="{FF2B5EF4-FFF2-40B4-BE49-F238E27FC236}">
                <a16:creationId xmlns:a16="http://schemas.microsoft.com/office/drawing/2014/main" id="{730C455B-05D4-4946-AFF4-6BB6F5D70C62}"/>
              </a:ext>
            </a:extLst>
          </p:cNvPr>
          <p:cNvPicPr>
            <a:picLocks noChangeAspect="1"/>
          </p:cNvPicPr>
          <p:nvPr/>
        </p:nvPicPr>
        <p:blipFill>
          <a:blip r:embed="rId3"/>
          <a:stretch>
            <a:fillRect/>
          </a:stretch>
        </p:blipFill>
        <p:spPr>
          <a:xfrm>
            <a:off x="6349345" y="3267503"/>
            <a:ext cx="2119313" cy="16211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4B829F-CBA6-1A4F-B038-EA6D6D0E1EE5}"/>
              </a:ext>
            </a:extLst>
          </p:cNvPr>
          <p:cNvPicPr>
            <a:picLocks noChangeAspect="1"/>
          </p:cNvPicPr>
          <p:nvPr/>
        </p:nvPicPr>
        <p:blipFill>
          <a:blip r:embed="rId2"/>
          <a:stretch>
            <a:fillRect/>
          </a:stretch>
        </p:blipFill>
        <p:spPr>
          <a:xfrm>
            <a:off x="2537192" y="2526777"/>
            <a:ext cx="3314700" cy="2349661"/>
          </a:xfrm>
          <a:prstGeom prst="rect">
            <a:avLst/>
          </a:prstGeom>
        </p:spPr>
      </p:pic>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82880" y="1142855"/>
            <a:ext cx="5817870" cy="38409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早在</a:t>
            </a:r>
            <a:r>
              <a:rPr lang="en-US" altLang="zh-CN" sz="1200" dirty="0">
                <a:solidFill>
                  <a:srgbClr val="636D78"/>
                </a:solidFill>
                <a:latin typeface="宋体" charset="0"/>
                <a:ea typeface="宋体" charset="0"/>
                <a:cs typeface="宋体" charset="0"/>
              </a:rPr>
              <a:t>2003</a:t>
            </a:r>
            <a:r>
              <a:rPr lang="zh-CN" altLang="en-US" sz="1200" dirty="0">
                <a:solidFill>
                  <a:srgbClr val="636D78"/>
                </a:solidFill>
                <a:latin typeface="宋体" charset="0"/>
                <a:ea typeface="宋体" charset="0"/>
                <a:cs typeface="宋体" charset="0"/>
              </a:rPr>
              <a:t>年，发表一篇年代久远但却意义重大的</a:t>
            </a:r>
            <a:r>
              <a:rPr lang="en-GB" altLang="zh-CN" sz="1200" dirty="0">
                <a:solidFill>
                  <a:srgbClr val="636D78"/>
                </a:solidFill>
                <a:latin typeface="宋体" charset="0"/>
                <a:ea typeface="宋体" charset="0"/>
                <a:cs typeface="宋体" charset="0"/>
              </a:rPr>
              <a:t>paper</a:t>
            </a:r>
            <a:r>
              <a:rPr lang="zh-CN" altLang="en-GB" sz="1200" dirty="0">
                <a:solidFill>
                  <a:srgbClr val="636D78"/>
                </a:solidFill>
                <a:latin typeface="宋体" charset="0"/>
                <a:ea typeface="宋体" charset="0"/>
                <a:cs typeface="宋体" charset="0"/>
              </a:rPr>
              <a:t>，</a:t>
            </a:r>
            <a:r>
              <a:rPr lang="en-GB" altLang="zh-CN" sz="1200" b="1" i="1" dirty="0">
                <a:solidFill>
                  <a:schemeClr val="accent2"/>
                </a:solidFill>
                <a:latin typeface="宋体" charset="0"/>
                <a:ea typeface="宋体" charset="0"/>
                <a:cs typeface="宋体" charset="0"/>
              </a:rPr>
              <a:t>A Neural Probabilistic Language Model</a:t>
            </a:r>
            <a:endParaRPr lang="en-US" altLang="zh-CN" sz="1200" b="1" i="1" dirty="0">
              <a:solidFill>
                <a:schemeClr val="accent2"/>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第一次用神经网络来解决语言模型的问题。这篇论文</a:t>
            </a:r>
            <a:r>
              <a:rPr lang="zh-CN" altLang="en-US" sz="1200" b="1" dirty="0">
                <a:solidFill>
                  <a:schemeClr val="accent2"/>
                </a:solidFill>
                <a:latin typeface="宋体" charset="0"/>
                <a:ea typeface="宋体" charset="0"/>
                <a:cs typeface="宋体" charset="0"/>
              </a:rPr>
              <a:t>开创了神经网络做 </a:t>
            </a:r>
            <a:r>
              <a:rPr lang="en-GB" altLang="zh-CN" sz="1200" b="1" dirty="0">
                <a:solidFill>
                  <a:schemeClr val="accent2"/>
                </a:solidFill>
                <a:latin typeface="宋体" charset="0"/>
                <a:ea typeface="宋体" charset="0"/>
                <a:cs typeface="宋体" charset="0"/>
              </a:rPr>
              <a:t>language model </a:t>
            </a:r>
            <a:r>
              <a:rPr lang="zh-CN" altLang="en-US" sz="1200" b="1" dirty="0">
                <a:solidFill>
                  <a:schemeClr val="accent2"/>
                </a:solidFill>
                <a:latin typeface="宋体" charset="0"/>
                <a:ea typeface="宋体" charset="0"/>
                <a:cs typeface="宋体" charset="0"/>
              </a:rPr>
              <a:t>的先河</a:t>
            </a:r>
            <a:r>
              <a:rPr lang="zh-CN" altLang="en-US" sz="1200" dirty="0">
                <a:solidFill>
                  <a:srgbClr val="636D78"/>
                </a:solidFill>
                <a:latin typeface="宋体" charset="0"/>
                <a:ea typeface="宋体" charset="0"/>
                <a:cs typeface="宋体" charset="0"/>
              </a:rPr>
              <a:t>。里面的思路影响、启发了之后的很多基于神经网络做 </a:t>
            </a:r>
            <a:r>
              <a:rPr lang="en-GB" altLang="zh-CN" sz="1200" dirty="0">
                <a:solidFill>
                  <a:srgbClr val="636D78"/>
                </a:solidFill>
                <a:latin typeface="宋体" charset="0"/>
                <a:ea typeface="宋体" charset="0"/>
                <a:cs typeface="宋体" charset="0"/>
              </a:rPr>
              <a:t>NLP </a:t>
            </a:r>
            <a:r>
              <a:rPr lang="zh-CN" altLang="en-US" sz="1200" dirty="0">
                <a:solidFill>
                  <a:srgbClr val="636D78"/>
                </a:solidFill>
                <a:latin typeface="宋体" charset="0"/>
                <a:ea typeface="宋体" charset="0"/>
                <a:cs typeface="宋体" charset="0"/>
              </a:rPr>
              <a:t>的文章，并且这些文章的方法在工业界也被广泛使用，如 </a:t>
            </a:r>
            <a:r>
              <a:rPr lang="en-GB" altLang="zh-CN" sz="1200" dirty="0">
                <a:solidFill>
                  <a:srgbClr val="636D78"/>
                </a:solidFill>
                <a:latin typeface="宋体" charset="0"/>
                <a:ea typeface="宋体" charset="0"/>
                <a:cs typeface="宋体" charset="0"/>
              </a:rPr>
              <a:t>word2vec</a:t>
            </a:r>
            <a:r>
              <a:rPr lang="zh-CN" altLang="en-GB" sz="1200"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又及最近的一些机器翻译模型。</a:t>
            </a:r>
            <a:endParaRPr lang="en-US" altLang="zh-CN" sz="1200" dirty="0">
              <a:solidFill>
                <a:srgbClr val="636D78"/>
              </a:solidFill>
              <a:latin typeface="宋体" charset="0"/>
              <a:ea typeface="宋体" charset="0"/>
              <a:cs typeface="宋体" charset="0"/>
            </a:endParaRPr>
          </a:p>
          <a:p>
            <a:pPr lvl="1">
              <a:lnSpc>
                <a:spcPts val="1725"/>
              </a:lnSpc>
            </a:pPr>
            <a:endParaRPr lang="en-US" altLang="zh-CN" sz="1200" dirty="0">
              <a:solidFill>
                <a:srgbClr val="636D78"/>
              </a:solidFill>
              <a:latin typeface="宋体" charset="0"/>
              <a:ea typeface="宋体" charset="0"/>
              <a:cs typeface="宋体" charset="0"/>
            </a:endParaRPr>
          </a:p>
        </p:txBody>
      </p:sp>
      <p:pic>
        <p:nvPicPr>
          <p:cNvPr id="2" name="图片 1"/>
          <p:cNvPicPr>
            <a:picLocks noChangeAspect="1"/>
          </p:cNvPicPr>
          <p:nvPr/>
        </p:nvPicPr>
        <p:blipFill>
          <a:blip r:embed="rId3"/>
          <a:stretch>
            <a:fillRect/>
          </a:stretch>
        </p:blipFill>
        <p:spPr>
          <a:xfrm>
            <a:off x="6285258" y="1659836"/>
            <a:ext cx="2247486" cy="14983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266300"/>
            <a:ext cx="5704470" cy="291619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err="1">
                <a:solidFill>
                  <a:srgbClr val="636D78"/>
                </a:solidFill>
                <a:latin typeface="SimHei" panose="02010609060101010101" pitchFamily="49" charset="-122"/>
                <a:ea typeface="SimHei" panose="02010609060101010101" pitchFamily="49" charset="-122"/>
                <a:cs typeface="宋体" charset="0"/>
              </a:rPr>
              <a:t>Schmidhuber</a:t>
            </a:r>
            <a:r>
              <a:rPr lang="en-GB" altLang="zh-CN" sz="1200" b="1" dirty="0">
                <a:solidFill>
                  <a:srgbClr val="636D78"/>
                </a:solidFill>
                <a:latin typeface="SimHei" panose="02010609060101010101" pitchFamily="49" charset="-122"/>
                <a:ea typeface="SimHei" panose="02010609060101010101" pitchFamily="49" charset="-122"/>
                <a:cs typeface="宋体" charset="0"/>
              </a:rPr>
              <a:t> &amp; LSTM</a:t>
            </a:r>
          </a:p>
          <a:p>
            <a:pPr lvl="1">
              <a:lnSpc>
                <a:spcPts val="1725"/>
              </a:lnSpc>
            </a:pPr>
            <a:r>
              <a:rPr lang="en-US" altLang="zh-CN" sz="1200" dirty="0">
                <a:solidFill>
                  <a:srgbClr val="636D78"/>
                </a:solidFill>
                <a:latin typeface="宋体" charset="0"/>
                <a:ea typeface="宋体" charset="0"/>
                <a:cs typeface="宋体" charset="0"/>
              </a:rPr>
              <a:t>1997 </a:t>
            </a:r>
            <a:r>
              <a:rPr lang="zh-CN" altLang="en-US" sz="1200" dirty="0">
                <a:solidFill>
                  <a:srgbClr val="636D78"/>
                </a:solidFill>
                <a:latin typeface="宋体" charset="0"/>
                <a:ea typeface="宋体" charset="0"/>
                <a:cs typeface="宋体" charset="0"/>
              </a:rPr>
              <a:t>年瑞士 </a:t>
            </a:r>
            <a:r>
              <a:rPr lang="en-US" altLang="zh-CN" sz="1200" dirty="0">
                <a:solidFill>
                  <a:srgbClr val="636D78"/>
                </a:solidFill>
                <a:latin typeface="宋体" charset="0"/>
                <a:ea typeface="宋体" charset="0"/>
                <a:cs typeface="宋体" charset="0"/>
              </a:rPr>
              <a:t>Lugano </a:t>
            </a:r>
            <a:r>
              <a:rPr lang="zh-CN" altLang="en-US" sz="1200" dirty="0">
                <a:solidFill>
                  <a:srgbClr val="636D78"/>
                </a:solidFill>
                <a:latin typeface="宋体" charset="0"/>
                <a:ea typeface="宋体" charset="0"/>
                <a:cs typeface="宋体" charset="0"/>
              </a:rPr>
              <a:t>大学的 </a:t>
            </a:r>
            <a:r>
              <a:rPr lang="en-US" altLang="zh-CN" sz="1200" b="1" dirty="0" err="1">
                <a:solidFill>
                  <a:schemeClr val="accent2"/>
                </a:solidFill>
                <a:latin typeface="宋体" charset="0"/>
                <a:ea typeface="宋体" charset="0"/>
                <a:cs typeface="宋体" charset="0"/>
              </a:rPr>
              <a:t>Schmidhuber</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和他的学生 </a:t>
            </a:r>
            <a:r>
              <a:rPr lang="en-US" altLang="zh-CN" sz="1200" dirty="0">
                <a:solidFill>
                  <a:srgbClr val="636D78"/>
                </a:solidFill>
                <a:latin typeface="宋体" charset="0"/>
                <a:ea typeface="宋体" charset="0"/>
                <a:cs typeface="宋体" charset="0"/>
              </a:rPr>
              <a:t>Sepp </a:t>
            </a:r>
            <a:r>
              <a:rPr lang="en-US" altLang="zh-CN" sz="1200" dirty="0" err="1">
                <a:solidFill>
                  <a:srgbClr val="636D78"/>
                </a:solidFill>
                <a:latin typeface="宋体" charset="0"/>
                <a:ea typeface="宋体" charset="0"/>
                <a:cs typeface="宋体" charset="0"/>
              </a:rPr>
              <a:t>Hochreiter</a:t>
            </a:r>
            <a:r>
              <a:rPr lang="en-US"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合作，提出了长短期记忆（</a:t>
            </a:r>
            <a:r>
              <a:rPr lang="en-US" altLang="zh-CN" sz="1200" b="1" dirty="0">
                <a:solidFill>
                  <a:schemeClr val="accent2"/>
                </a:solidFill>
                <a:latin typeface="宋体" charset="0"/>
                <a:ea typeface="宋体" charset="0"/>
                <a:cs typeface="宋体" charset="0"/>
              </a:rPr>
              <a:t>LSTM</a:t>
            </a:r>
            <a:r>
              <a:rPr lang="zh-CN" altLang="en-US" sz="1200" b="1" dirty="0">
                <a:solidFill>
                  <a:schemeClr val="accent2"/>
                </a:solidFill>
                <a:latin typeface="宋体" charset="0"/>
                <a:ea typeface="宋体" charset="0"/>
                <a:cs typeface="宋体" charset="0"/>
              </a:rPr>
              <a:t>，</a:t>
            </a:r>
            <a:r>
              <a:rPr lang="en-US" altLang="zh-CN" sz="1200" b="1" dirty="0">
                <a:solidFill>
                  <a:schemeClr val="accent2"/>
                </a:solidFill>
                <a:latin typeface="宋体" charset="0"/>
                <a:ea typeface="宋体" charset="0"/>
                <a:cs typeface="宋体" charset="0"/>
              </a:rPr>
              <a:t>Long Short-Term Memory</a:t>
            </a:r>
            <a:r>
              <a:rPr lang="zh-CN" altLang="en-US" sz="1200" dirty="0">
                <a:solidFill>
                  <a:srgbClr val="636D78"/>
                </a:solidFill>
                <a:latin typeface="宋体" charset="0"/>
                <a:ea typeface="宋体" charset="0"/>
                <a:cs typeface="宋体" charset="0"/>
              </a:rPr>
              <a:t>）的计算模型。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LSTM</a:t>
            </a:r>
            <a:r>
              <a:rPr lang="zh-CN" altLang="en-US" sz="1200" dirty="0">
                <a:solidFill>
                  <a:srgbClr val="636D78"/>
                </a:solidFill>
                <a:latin typeface="宋体" charset="0"/>
                <a:ea typeface="宋体" charset="0"/>
                <a:cs typeface="宋体" charset="0"/>
              </a:rPr>
              <a:t>：</a:t>
            </a:r>
            <a:r>
              <a:rPr lang="zh-CN" altLang="en-US" sz="1200" b="1" dirty="0">
                <a:solidFill>
                  <a:schemeClr val="accent2"/>
                </a:solidFill>
                <a:latin typeface="宋体" charset="0"/>
                <a:ea typeface="宋体" charset="0"/>
                <a:cs typeface="宋体" charset="0"/>
              </a:rPr>
              <a:t>背后要解决的问题</a:t>
            </a:r>
            <a:r>
              <a:rPr lang="zh-CN" altLang="en-US" sz="1200" dirty="0">
                <a:solidFill>
                  <a:srgbClr val="636D78"/>
                </a:solidFill>
                <a:latin typeface="宋体" charset="0"/>
                <a:ea typeface="宋体" charset="0"/>
                <a:cs typeface="宋体" charset="0"/>
              </a:rPr>
              <a:t>，是如何将有效信息，在多层循环神经网络传递之后，仍能输送到需要的地方去。 </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LSTM </a:t>
            </a:r>
            <a:r>
              <a:rPr lang="zh-CN" altLang="en-US" sz="1200" dirty="0">
                <a:solidFill>
                  <a:srgbClr val="636D78"/>
                </a:solidFill>
                <a:latin typeface="宋体" charset="0"/>
                <a:ea typeface="宋体" charset="0"/>
                <a:cs typeface="宋体" charset="0"/>
              </a:rPr>
              <a:t>模块，是通过</a:t>
            </a:r>
            <a:r>
              <a:rPr lang="zh-CN" altLang="en-US" sz="1200" b="1" dirty="0">
                <a:solidFill>
                  <a:schemeClr val="accent2"/>
                </a:solidFill>
                <a:latin typeface="宋体" charset="0"/>
                <a:ea typeface="宋体" charset="0"/>
                <a:cs typeface="宋体" charset="0"/>
              </a:rPr>
              <a:t>内在参数</a:t>
            </a:r>
            <a:r>
              <a:rPr lang="zh-CN" altLang="en-US" sz="1200" dirty="0">
                <a:solidFill>
                  <a:srgbClr val="636D78"/>
                </a:solidFill>
                <a:latin typeface="宋体" charset="0"/>
                <a:ea typeface="宋体" charset="0"/>
                <a:cs typeface="宋体" charset="0"/>
              </a:rPr>
              <a:t>的设定（如图，</a:t>
            </a:r>
            <a:r>
              <a:rPr lang="en-US" altLang="zh-CN" sz="1200" dirty="0">
                <a:solidFill>
                  <a:srgbClr val="636D78"/>
                </a:solidFill>
                <a:latin typeface="宋体" charset="0"/>
                <a:ea typeface="宋体" charset="0"/>
                <a:cs typeface="宋体" charset="0"/>
              </a:rPr>
              <a:t>input gate</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output gate</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forget gate</a:t>
            </a:r>
            <a:r>
              <a:rPr lang="zh-CN" altLang="en-US" sz="1200" dirty="0">
                <a:solidFill>
                  <a:srgbClr val="636D78"/>
                </a:solidFill>
                <a:latin typeface="宋体" charset="0"/>
                <a:ea typeface="宋体" charset="0"/>
                <a:cs typeface="宋体" charset="0"/>
              </a:rPr>
              <a:t>），决定某个输入信息在很久以后是否还值得记住，何时取出使用，何时废弃不用。 </a:t>
            </a:r>
            <a:endParaRPr lang="en-US" altLang="zh-CN" sz="1200" dirty="0">
              <a:solidFill>
                <a:srgbClr val="636D78"/>
              </a:solidFill>
              <a:latin typeface="宋体" charset="0"/>
              <a:ea typeface="宋体" charset="0"/>
              <a:cs typeface="宋体" charset="0"/>
            </a:endParaRPr>
          </a:p>
        </p:txBody>
      </p:sp>
      <p:pic>
        <p:nvPicPr>
          <p:cNvPr id="3" name="图片 2"/>
          <p:cNvPicPr>
            <a:picLocks noChangeAspect="1"/>
          </p:cNvPicPr>
          <p:nvPr/>
        </p:nvPicPr>
        <p:blipFill>
          <a:blip r:embed="rId2"/>
          <a:stretch>
            <a:fillRect/>
          </a:stretch>
        </p:blipFill>
        <p:spPr>
          <a:xfrm>
            <a:off x="2033815" y="3059876"/>
            <a:ext cx="3095625" cy="1809750"/>
          </a:xfrm>
          <a:prstGeom prst="rect">
            <a:avLst/>
          </a:prstGeom>
        </p:spPr>
      </p:pic>
      <p:pic>
        <p:nvPicPr>
          <p:cNvPr id="5" name="图片 4"/>
          <p:cNvPicPr>
            <a:picLocks noChangeAspect="1"/>
          </p:cNvPicPr>
          <p:nvPr/>
        </p:nvPicPr>
        <p:blipFill>
          <a:blip r:embed="rId3"/>
          <a:stretch>
            <a:fillRect/>
          </a:stretch>
        </p:blipFill>
        <p:spPr>
          <a:xfrm>
            <a:off x="6603498" y="1485107"/>
            <a:ext cx="1632878" cy="22751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898"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7634" y="1240433"/>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8">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1"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1"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2" y="992261"/>
                <a:ext cx="2827147" cy="301240"/>
              </a:xfrm>
              <a:prstGeom prst="rect">
                <a:avLst/>
              </a:prstGeom>
              <a:ln w="15875">
                <a:noFill/>
              </a:ln>
            </p:spPr>
            <p:txBody>
              <a:bodyPr wrap="square" lIns="72317" tIns="36159" rIns="72317" bIns="36159">
                <a:spAutoFit/>
              </a:bodyPr>
              <a:lstStyle/>
              <a:p>
                <a:pPr algn="ctr">
                  <a:lnSpc>
                    <a:spcPct val="150000"/>
                  </a:lnSpc>
                </a:pPr>
                <a:r>
                  <a:rPr lang="zh-CN" altLang="en-US" sz="1013" dirty="0">
                    <a:solidFill>
                      <a:srgbClr val="494C4F"/>
                    </a:solidFill>
                    <a:latin typeface="黑体" panose="02010609060101010101" pitchFamily="49" charset="-122"/>
                    <a:ea typeface="黑体" panose="02010609060101010101" pitchFamily="49" charset="-122"/>
                    <a:cs typeface="+mn-ea"/>
                    <a:sym typeface="+mn-lt"/>
                  </a:rPr>
                  <a:t>深度学习技术的起源</a:t>
                </a:r>
                <a:endParaRPr lang="en-GB" altLang="zh-CN" sz="1013"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88">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646D78"/>
              </a:solidFill>
              <a:latin typeface="黑体" panose="02010609060101010101" pitchFamily="49" charset="-122"/>
              <a:ea typeface="黑体" panose="02010609060101010101" pitchFamily="49" charset="-122"/>
            </a:endParaRPr>
          </a:p>
        </p:txBody>
      </p:sp>
      <p:grpSp>
        <p:nvGrpSpPr>
          <p:cNvPr id="33" name="组 3"/>
          <p:cNvGrpSpPr/>
          <p:nvPr/>
        </p:nvGrpSpPr>
        <p:grpSpPr>
          <a:xfrm>
            <a:off x="1977634" y="1952190"/>
            <a:ext cx="4783739" cy="546432"/>
            <a:chOff x="1925733" y="2733514"/>
            <a:chExt cx="6378319" cy="728576"/>
          </a:xfrm>
        </p:grpSpPr>
        <p:grpSp>
          <p:nvGrpSpPr>
            <p:cNvPr id="34" name="组合 8"/>
            <p:cNvGrpSpPr/>
            <p:nvPr/>
          </p:nvGrpSpPr>
          <p:grpSpPr>
            <a:xfrm>
              <a:off x="1925733" y="2733514"/>
              <a:ext cx="1257328" cy="728576"/>
              <a:chOff x="2215144" y="927951"/>
              <a:chExt cx="1244730" cy="950033"/>
            </a:xfrm>
          </p:grpSpPr>
          <p:sp>
            <p:nvSpPr>
              <p:cNvPr id="38" name="平行四边形 37"/>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8">
                  <a:solidFill>
                    <a:srgbClr val="494C4F"/>
                  </a:solidFill>
                  <a:latin typeface="黑体" panose="02010609060101010101" pitchFamily="49" charset="-122"/>
                  <a:ea typeface="黑体" panose="02010609060101010101" pitchFamily="49" charset="-122"/>
                  <a:cs typeface="+mn-ea"/>
                  <a:sym typeface="+mn-lt"/>
                </a:endParaRPr>
              </a:p>
            </p:txBody>
          </p:sp>
          <p:sp>
            <p:nvSpPr>
              <p:cNvPr id="39" name="文本框 9"/>
              <p:cNvSpPr txBox="1"/>
              <p:nvPr/>
            </p:nvSpPr>
            <p:spPr>
              <a:xfrm>
                <a:off x="2393075" y="927951"/>
                <a:ext cx="1066799" cy="950033"/>
              </a:xfrm>
              <a:prstGeom prst="rect">
                <a:avLst/>
              </a:prstGeom>
              <a:noFill/>
            </p:spPr>
            <p:txBody>
              <a:bodyPr wrap="square" rtlCol="0">
                <a:spAutoFit/>
              </a:bodyPr>
              <a:lstStyle/>
              <a:p>
                <a:r>
                  <a:rPr lang="en-US" altLang="zh-CN" sz="2951"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1"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35" name="组合 20"/>
            <p:cNvGrpSpPr/>
            <p:nvPr/>
          </p:nvGrpSpPr>
          <p:grpSpPr>
            <a:xfrm>
              <a:off x="2880762" y="2752229"/>
              <a:ext cx="5423290" cy="646324"/>
              <a:chOff x="4315150" y="953426"/>
              <a:chExt cx="3857250" cy="540057"/>
            </a:xfrm>
          </p:grpSpPr>
          <p:sp>
            <p:nvSpPr>
              <p:cNvPr id="36" name="矩形 35"/>
              <p:cNvSpPr/>
              <p:nvPr/>
            </p:nvSpPr>
            <p:spPr>
              <a:xfrm>
                <a:off x="4830202" y="992261"/>
                <a:ext cx="2827147" cy="301240"/>
              </a:xfrm>
              <a:prstGeom prst="rect">
                <a:avLst/>
              </a:prstGeom>
              <a:ln w="15875">
                <a:noFill/>
              </a:ln>
            </p:spPr>
            <p:txBody>
              <a:bodyPr wrap="square" lIns="72317" tIns="36159" rIns="72317" bIns="36159">
                <a:spAutoFit/>
              </a:bodyPr>
              <a:lstStyle/>
              <a:p>
                <a:pPr algn="ctr">
                  <a:lnSpc>
                    <a:spcPct val="150000"/>
                  </a:lnSpc>
                </a:pPr>
                <a:r>
                  <a:rPr lang="zh-CN" altLang="en-US" sz="1013" dirty="0">
                    <a:solidFill>
                      <a:srgbClr val="494C4F"/>
                    </a:solidFill>
                    <a:latin typeface="黑体" panose="02010609060101010101" pitchFamily="49" charset="-122"/>
                    <a:ea typeface="黑体" panose="02010609060101010101" pitchFamily="49" charset="-122"/>
                    <a:cs typeface="+mn-ea"/>
                    <a:sym typeface="+mn-lt"/>
                  </a:rPr>
                  <a:t>深度学习技术的发展</a:t>
                </a:r>
                <a:endParaRPr lang="en-GB" altLang="zh-CN" sz="1013" dirty="0">
                  <a:solidFill>
                    <a:srgbClr val="494C4F"/>
                  </a:solidFill>
                  <a:latin typeface="黑体" panose="02010609060101010101" pitchFamily="49" charset="-122"/>
                  <a:ea typeface="黑体" panose="02010609060101010101" pitchFamily="49" charset="-122"/>
                  <a:cs typeface="+mn-ea"/>
                  <a:sym typeface="+mn-lt"/>
                </a:endParaRPr>
              </a:p>
            </p:txBody>
          </p:sp>
          <p:sp>
            <p:nvSpPr>
              <p:cNvPr id="37" name="平行四边形 36"/>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88">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0" name="组 4"/>
          <p:cNvGrpSpPr/>
          <p:nvPr/>
        </p:nvGrpSpPr>
        <p:grpSpPr>
          <a:xfrm>
            <a:off x="1977634" y="2663948"/>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8">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1"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1"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830202" y="992261"/>
                <a:ext cx="2827147" cy="301240"/>
              </a:xfrm>
              <a:prstGeom prst="rect">
                <a:avLst/>
              </a:prstGeom>
              <a:ln w="15875">
                <a:noFill/>
              </a:ln>
            </p:spPr>
            <p:txBody>
              <a:bodyPr wrap="square" lIns="72317" tIns="36159" rIns="72317" bIns="36159">
                <a:spAutoFit/>
              </a:bodyPr>
              <a:lstStyle/>
              <a:p>
                <a:pPr algn="ctr">
                  <a:lnSpc>
                    <a:spcPct val="150000"/>
                  </a:lnSpc>
                </a:pPr>
                <a:r>
                  <a:rPr lang="zh-CN" altLang="en-US" sz="1013" dirty="0">
                    <a:solidFill>
                      <a:srgbClr val="494C4F"/>
                    </a:solidFill>
                    <a:latin typeface="黑体" panose="02010609060101010101" pitchFamily="49" charset="-122"/>
                    <a:ea typeface="黑体" panose="02010609060101010101" pitchFamily="49" charset="-122"/>
                    <a:cs typeface="+mn-ea"/>
                    <a:sym typeface="+mn-lt"/>
                  </a:rPr>
                  <a:t>深度学习技术的应用</a:t>
                </a:r>
                <a:endParaRPr lang="en-GB" altLang="zh-CN" sz="1013"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88">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77634" y="3375704"/>
            <a:ext cx="4783739" cy="546432"/>
            <a:chOff x="1842652" y="4729686"/>
            <a:chExt cx="6378319"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8">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1"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1"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1" y="4748401"/>
              <a:ext cx="5423290" cy="646324"/>
              <a:chOff x="4315150" y="953426"/>
              <a:chExt cx="3857250" cy="540057"/>
            </a:xfrm>
          </p:grpSpPr>
          <p:sp>
            <p:nvSpPr>
              <p:cNvPr id="50" name="矩形 49"/>
              <p:cNvSpPr/>
              <p:nvPr/>
            </p:nvSpPr>
            <p:spPr>
              <a:xfrm>
                <a:off x="4830202" y="992261"/>
                <a:ext cx="2827147" cy="301240"/>
              </a:xfrm>
              <a:prstGeom prst="rect">
                <a:avLst/>
              </a:prstGeom>
              <a:ln w="15875">
                <a:noFill/>
              </a:ln>
            </p:spPr>
            <p:txBody>
              <a:bodyPr wrap="square" lIns="72317" tIns="36159" rIns="72317" bIns="36159">
                <a:spAutoFit/>
              </a:bodyPr>
              <a:lstStyle/>
              <a:p>
                <a:pPr algn="ctr">
                  <a:lnSpc>
                    <a:spcPct val="150000"/>
                  </a:lnSpc>
                </a:pPr>
                <a:r>
                  <a:rPr lang="zh-CN" altLang="en-US" sz="1013" dirty="0">
                    <a:solidFill>
                      <a:srgbClr val="494C4F"/>
                    </a:solidFill>
                    <a:latin typeface="黑体" panose="02010609060101010101" pitchFamily="49" charset="-122"/>
                    <a:ea typeface="黑体" panose="02010609060101010101" pitchFamily="49" charset="-122"/>
                    <a:cs typeface="+mn-ea"/>
                    <a:sym typeface="+mn-lt"/>
                  </a:rPr>
                  <a:t>深度学习技术的特点</a:t>
                </a:r>
                <a:endParaRPr lang="en-GB" altLang="zh-CN" sz="1013" dirty="0">
                  <a:solidFill>
                    <a:srgbClr val="494C4F"/>
                  </a:solidFill>
                  <a:latin typeface="黑体" panose="02010609060101010101" pitchFamily="49" charset="-122"/>
                  <a:ea typeface="黑体" panose="02010609060101010101" pitchFamily="49" charset="-122"/>
                  <a:cs typeface="+mn-ea"/>
                  <a:sym typeface="+mn-lt"/>
                </a:endParaRPr>
              </a:p>
            </p:txBody>
          </p:sp>
          <p:sp>
            <p:nvSpPr>
              <p:cNvPr id="51" name="平行四边形 50"/>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88">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54" name="组 7"/>
          <p:cNvGrpSpPr/>
          <p:nvPr/>
        </p:nvGrpSpPr>
        <p:grpSpPr>
          <a:xfrm>
            <a:off x="1977634" y="4087462"/>
            <a:ext cx="4783739" cy="546432"/>
            <a:chOff x="1842652" y="5737090"/>
            <a:chExt cx="6378319" cy="728576"/>
          </a:xfrm>
        </p:grpSpPr>
        <p:grpSp>
          <p:nvGrpSpPr>
            <p:cNvPr id="55" name="组合 8"/>
            <p:cNvGrpSpPr/>
            <p:nvPr/>
          </p:nvGrpSpPr>
          <p:grpSpPr>
            <a:xfrm>
              <a:off x="1842652" y="5737090"/>
              <a:ext cx="1257328" cy="728576"/>
              <a:chOff x="2215144" y="927951"/>
              <a:chExt cx="1244730" cy="950033"/>
            </a:xfrm>
          </p:grpSpPr>
          <p:sp>
            <p:nvSpPr>
              <p:cNvPr id="59" name="平行四边形 5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8">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0" name="文本框 9"/>
              <p:cNvSpPr txBox="1"/>
              <p:nvPr/>
            </p:nvSpPr>
            <p:spPr>
              <a:xfrm>
                <a:off x="2393075" y="927951"/>
                <a:ext cx="1066799" cy="950033"/>
              </a:xfrm>
              <a:prstGeom prst="rect">
                <a:avLst/>
              </a:prstGeom>
              <a:noFill/>
            </p:spPr>
            <p:txBody>
              <a:bodyPr wrap="square" rtlCol="0">
                <a:spAutoFit/>
              </a:bodyPr>
              <a:lstStyle/>
              <a:p>
                <a:r>
                  <a:rPr lang="en-US" altLang="zh-CN" sz="2951" dirty="0">
                    <a:solidFill>
                      <a:schemeClr val="bg1"/>
                    </a:solidFill>
                    <a:latin typeface="黑体" panose="02010609060101010101" pitchFamily="49" charset="-122"/>
                    <a:ea typeface="黑体" panose="02010609060101010101" pitchFamily="49" charset="-122"/>
                    <a:cs typeface="+mn-ea"/>
                    <a:sym typeface="+mn-lt"/>
                  </a:rPr>
                  <a:t>05</a:t>
                </a:r>
                <a:endParaRPr lang="zh-CN" altLang="en-US" sz="2951"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6" name="组合 20"/>
            <p:cNvGrpSpPr/>
            <p:nvPr/>
          </p:nvGrpSpPr>
          <p:grpSpPr>
            <a:xfrm>
              <a:off x="2797681" y="5755805"/>
              <a:ext cx="5423290" cy="646324"/>
              <a:chOff x="4315150" y="953426"/>
              <a:chExt cx="3857250" cy="540057"/>
            </a:xfrm>
          </p:grpSpPr>
          <p:sp>
            <p:nvSpPr>
              <p:cNvPr id="57" name="矩形 56"/>
              <p:cNvSpPr/>
              <p:nvPr/>
            </p:nvSpPr>
            <p:spPr>
              <a:xfrm>
                <a:off x="4830202" y="992261"/>
                <a:ext cx="2827147" cy="301240"/>
              </a:xfrm>
              <a:prstGeom prst="rect">
                <a:avLst/>
              </a:prstGeom>
              <a:ln w="15875">
                <a:noFill/>
              </a:ln>
            </p:spPr>
            <p:txBody>
              <a:bodyPr wrap="square" lIns="72317" tIns="36159" rIns="72317" bIns="36159">
                <a:spAutoFit/>
              </a:bodyPr>
              <a:lstStyle/>
              <a:p>
                <a:pPr algn="ctr">
                  <a:lnSpc>
                    <a:spcPct val="150000"/>
                  </a:lnSpc>
                </a:pPr>
                <a:r>
                  <a:rPr lang="zh-CN" altLang="en-US" sz="1013" dirty="0">
                    <a:solidFill>
                      <a:srgbClr val="494C4F"/>
                    </a:solidFill>
                    <a:latin typeface="黑体" panose="02010609060101010101" pitchFamily="49" charset="-122"/>
                    <a:ea typeface="黑体" panose="02010609060101010101" pitchFamily="49" charset="-122"/>
                    <a:cs typeface="+mn-ea"/>
                    <a:sym typeface="+mn-lt"/>
                  </a:rPr>
                  <a:t>本课程的学习方法</a:t>
                </a:r>
                <a:endParaRPr lang="en-GB" altLang="zh-CN" sz="1013" dirty="0">
                  <a:solidFill>
                    <a:srgbClr val="494C4F"/>
                  </a:solidFill>
                  <a:latin typeface="黑体" panose="02010609060101010101" pitchFamily="49" charset="-122"/>
                  <a:ea typeface="黑体" panose="02010609060101010101" pitchFamily="49" charset="-122"/>
                  <a:cs typeface="+mn-ea"/>
                  <a:sym typeface="+mn-lt"/>
                </a:endParaRPr>
              </a:p>
            </p:txBody>
          </p:sp>
          <p:sp>
            <p:nvSpPr>
              <p:cNvPr id="58" name="平行四边形 5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88">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61" name="Freeform 12"/>
          <p:cNvSpPr>
            <a:spLocks noChangeAspect="1"/>
          </p:cNvSpPr>
          <p:nvPr/>
        </p:nvSpPr>
        <p:spPr bwMode="auto">
          <a:xfrm rot="5400000">
            <a:off x="-1650476" y="1650476"/>
            <a:ext cx="5167368" cy="1866417"/>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65000"/>
            </a:srgbClr>
          </a:solidFill>
          <a:ln>
            <a:noFill/>
          </a:ln>
        </p:spPr>
        <p:txBody>
          <a:bodyPr vert="horz" wrap="square" lIns="68580" tIns="34290" rIns="68580" bIns="34290" numCol="1" anchor="t" anchorCtr="0" compatLnSpc="1"/>
          <a:lstStyle/>
          <a:p>
            <a:endParaRPr lang="en-US" sz="1013" dirty="0"/>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pic>
        <p:nvPicPr>
          <p:cNvPr id="4" name="图片 3"/>
          <p:cNvPicPr>
            <a:picLocks noChangeAspect="1"/>
          </p:cNvPicPr>
          <p:nvPr/>
        </p:nvPicPr>
        <p:blipFill>
          <a:blip r:embed="rId2"/>
          <a:stretch>
            <a:fillRect/>
          </a:stretch>
        </p:blipFill>
        <p:spPr>
          <a:xfrm>
            <a:off x="744294" y="2724396"/>
            <a:ext cx="3610536" cy="2354758"/>
          </a:xfrm>
          <a:prstGeom prst="rect">
            <a:avLst/>
          </a:prstGeom>
        </p:spPr>
      </p:pic>
      <p:pic>
        <p:nvPicPr>
          <p:cNvPr id="6" name="图片 5"/>
          <p:cNvPicPr>
            <a:picLocks noChangeAspect="1"/>
          </p:cNvPicPr>
          <p:nvPr/>
        </p:nvPicPr>
        <p:blipFill>
          <a:blip r:embed="rId3"/>
          <a:stretch>
            <a:fillRect/>
          </a:stretch>
        </p:blipFill>
        <p:spPr>
          <a:xfrm>
            <a:off x="4985725" y="2724397"/>
            <a:ext cx="3562826" cy="2137886"/>
          </a:xfrm>
          <a:prstGeom prst="rect">
            <a:avLst/>
          </a:prstGeom>
        </p:spPr>
      </p:pic>
      <p:pic>
        <p:nvPicPr>
          <p:cNvPr id="7" name="图片 6"/>
          <p:cNvPicPr>
            <a:picLocks noChangeAspect="1"/>
          </p:cNvPicPr>
          <p:nvPr/>
        </p:nvPicPr>
        <p:blipFill>
          <a:blip r:embed="rId4"/>
          <a:stretch>
            <a:fillRect/>
          </a:stretch>
        </p:blipFill>
        <p:spPr>
          <a:xfrm>
            <a:off x="6089823" y="1010197"/>
            <a:ext cx="2233199" cy="1256546"/>
          </a:xfrm>
          <a:prstGeom prst="rect">
            <a:avLst/>
          </a:prstGeom>
        </p:spPr>
      </p:pic>
      <p:sp>
        <p:nvSpPr>
          <p:cNvPr id="10" name="Text Placeholder 2"/>
          <p:cNvSpPr txBox="1"/>
          <p:nvPr/>
        </p:nvSpPr>
        <p:spPr>
          <a:xfrm>
            <a:off x="113401" y="1266300"/>
            <a:ext cx="5498993" cy="291619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US" altLang="zh-CN" sz="1200" b="1" dirty="0" err="1">
                <a:solidFill>
                  <a:srgbClr val="636D78"/>
                </a:solidFill>
                <a:latin typeface="SimHei" panose="02010609060101010101" pitchFamily="49" charset="-122"/>
                <a:ea typeface="SimHei" panose="02010609060101010101" pitchFamily="49" charset="-122"/>
                <a:cs typeface="宋体" charset="0"/>
              </a:rPr>
              <a:t>Goodfellow</a:t>
            </a:r>
            <a:r>
              <a:rPr lang="en-GB" altLang="zh-CN" sz="1200" b="1" dirty="0">
                <a:solidFill>
                  <a:srgbClr val="636D78"/>
                </a:solidFill>
                <a:latin typeface="SimHei" panose="02010609060101010101" pitchFamily="49" charset="-122"/>
                <a:ea typeface="SimHei" panose="02010609060101010101" pitchFamily="49" charset="-122"/>
                <a:cs typeface="宋体" charset="0"/>
              </a:rPr>
              <a:t> &amp; </a:t>
            </a:r>
            <a:r>
              <a:rPr lang="en-US" altLang="zh-CN" sz="1200" b="1" dirty="0">
                <a:solidFill>
                  <a:srgbClr val="636D78"/>
                </a:solidFill>
                <a:latin typeface="SimHei" panose="02010609060101010101" pitchFamily="49" charset="-122"/>
                <a:ea typeface="SimHei" panose="02010609060101010101" pitchFamily="49" charset="-122"/>
                <a:cs typeface="宋体" charset="0"/>
              </a:rPr>
              <a:t>GAN</a:t>
            </a:r>
            <a:endParaRPr lang="en-GB" altLang="zh-CN" sz="1200" b="1" dirty="0">
              <a:solidFill>
                <a:srgbClr val="636D78"/>
              </a:solidFill>
              <a:latin typeface="SimHei" panose="02010609060101010101" pitchFamily="49" charset="-122"/>
              <a:ea typeface="SimHei" panose="02010609060101010101" pitchFamily="49" charset="-122"/>
              <a:cs typeface="宋体" charset="0"/>
            </a:endParaRPr>
          </a:p>
          <a:p>
            <a:pPr lvl="1">
              <a:lnSpc>
                <a:spcPts val="1725"/>
              </a:lnSpc>
            </a:pPr>
            <a:r>
              <a:rPr lang="en-US" altLang="zh-CN" sz="1200" dirty="0">
                <a:solidFill>
                  <a:srgbClr val="636D78"/>
                </a:solidFill>
                <a:latin typeface="宋体" charset="0"/>
                <a:ea typeface="宋体" charset="0"/>
                <a:cs typeface="宋体" charset="0"/>
              </a:rPr>
              <a:t>2014</a:t>
            </a:r>
            <a:r>
              <a:rPr lang="zh-CN" altLang="en-US" sz="1200" dirty="0">
                <a:solidFill>
                  <a:srgbClr val="636D78"/>
                </a:solidFill>
                <a:latin typeface="宋体" charset="0"/>
                <a:ea typeface="宋体" charset="0"/>
                <a:cs typeface="宋体" charset="0"/>
              </a:rPr>
              <a:t> 年，谷歌大脑研究科学家 </a:t>
            </a:r>
            <a:r>
              <a:rPr lang="en-GB" altLang="zh-CN" sz="1200" b="1" dirty="0">
                <a:solidFill>
                  <a:schemeClr val="accent2"/>
                </a:solidFill>
                <a:latin typeface="宋体" charset="0"/>
                <a:ea typeface="宋体" charset="0"/>
                <a:cs typeface="宋体" charset="0"/>
              </a:rPr>
              <a:t>Ian </a:t>
            </a:r>
            <a:r>
              <a:rPr lang="en-GB" altLang="zh-CN" sz="1200" b="1" dirty="0" err="1">
                <a:solidFill>
                  <a:schemeClr val="accent2"/>
                </a:solidFill>
                <a:latin typeface="宋体" charset="0"/>
                <a:ea typeface="宋体" charset="0"/>
                <a:cs typeface="宋体" charset="0"/>
              </a:rPr>
              <a:t>Goodfellow</a:t>
            </a:r>
            <a:r>
              <a:rPr lang="en-GB" altLang="zh-CN" sz="1200" b="1" dirty="0">
                <a:solidFill>
                  <a:schemeClr val="accent2"/>
                </a:solidFill>
                <a:latin typeface="宋体" charset="0"/>
                <a:ea typeface="宋体" charset="0"/>
                <a:cs typeface="宋体" charset="0"/>
              </a:rPr>
              <a:t> </a:t>
            </a:r>
            <a:r>
              <a:rPr lang="zh-CN" altLang="en-GB" sz="1200" dirty="0">
                <a:solidFill>
                  <a:srgbClr val="636D78"/>
                </a:solidFill>
                <a:latin typeface="宋体" charset="0"/>
                <a:ea typeface="宋体" charset="0"/>
                <a:cs typeface="宋体" charset="0"/>
              </a:rPr>
              <a:t>提出</a:t>
            </a:r>
            <a:r>
              <a:rPr lang="zh-CN" altLang="en-US" sz="1200" dirty="0">
                <a:solidFill>
                  <a:srgbClr val="636D78"/>
                </a:solidFill>
                <a:latin typeface="宋体" charset="0"/>
                <a:ea typeface="宋体" charset="0"/>
                <a:cs typeface="宋体" charset="0"/>
              </a:rPr>
              <a:t>生成对抗网络（</a:t>
            </a:r>
            <a:r>
              <a:rPr lang="en-GB" altLang="zh-CN" sz="1200" dirty="0">
                <a:solidFill>
                  <a:srgbClr val="636D78"/>
                </a:solidFill>
                <a:latin typeface="宋体" charset="0"/>
                <a:ea typeface="宋体" charset="0"/>
                <a:cs typeface="宋体" charset="0"/>
              </a:rPr>
              <a:t>generative adversarial network</a:t>
            </a:r>
            <a:r>
              <a:rPr lang="en-US" altLang="zh-CN" sz="1200"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 </a:t>
            </a:r>
            <a:r>
              <a:rPr lang="en-US" altLang="zh-CN" sz="1200" dirty="0">
                <a:solidFill>
                  <a:srgbClr val="636D78"/>
                </a:solidFill>
                <a:latin typeface="宋体" charset="0"/>
                <a:ea typeface="宋体" charset="0"/>
                <a:cs typeface="宋体" charset="0"/>
              </a:rPr>
              <a:t>GAN</a:t>
            </a:r>
            <a:r>
              <a:rPr lang="zh-CN" altLang="en-GB" sz="1200"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a:t>
            </a:r>
            <a:r>
              <a:rPr lang="en-US" altLang="zh-CN" sz="1200" dirty="0">
                <a:solidFill>
                  <a:srgbClr val="636D78"/>
                </a:solidFill>
                <a:latin typeface="宋体" charset="0"/>
                <a:ea typeface="宋体" charset="0"/>
                <a:cs typeface="宋体" charset="0"/>
              </a:rPr>
              <a:t>2019 </a:t>
            </a:r>
            <a:r>
              <a:rPr lang="zh-CN" altLang="en-US" sz="1200" dirty="0">
                <a:solidFill>
                  <a:srgbClr val="636D78"/>
                </a:solidFill>
                <a:latin typeface="宋体" charset="0"/>
                <a:ea typeface="宋体" charset="0"/>
                <a:cs typeface="宋体" charset="0"/>
              </a:rPr>
              <a:t>年加盟苹果公司，任苹果特殊项目小组的机器学习主管</a:t>
            </a:r>
            <a:r>
              <a:rPr lang="zh-CN" altLang="en-GB" sz="1200" dirty="0">
                <a:solidFill>
                  <a:srgbClr val="636D78"/>
                </a:solidFill>
                <a:latin typeface="宋体" charset="0"/>
                <a:ea typeface="宋体" charset="0"/>
                <a:cs typeface="宋体" charset="0"/>
              </a:rPr>
              <a:t>。 </a:t>
            </a:r>
            <a:endParaRPr lang="en-US" altLang="zh-CN" sz="1200" dirty="0">
              <a:solidFill>
                <a:srgbClr val="636D78"/>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通过使用两个神经网络的相互对抗，该方法已经在机器学习领域产生了巨大的影响，也让它的创造者 </a:t>
            </a:r>
            <a:r>
              <a:rPr lang="en-GB" altLang="zh-CN" sz="1200" dirty="0" err="1">
                <a:solidFill>
                  <a:srgbClr val="636D78"/>
                </a:solidFill>
                <a:latin typeface="宋体" charset="0"/>
                <a:ea typeface="宋体" charset="0"/>
                <a:cs typeface="宋体" charset="0"/>
              </a:rPr>
              <a:t>Goodfellow</a:t>
            </a:r>
            <a:r>
              <a:rPr lang="zh-CN" altLang="en-US" sz="1200" dirty="0">
                <a:solidFill>
                  <a:srgbClr val="636D78"/>
                </a:solidFill>
                <a:latin typeface="宋体" charset="0"/>
                <a:ea typeface="宋体" charset="0"/>
                <a:cs typeface="宋体" charset="0"/>
              </a:rPr>
              <a:t> 成为了人工智能界的重要人物。</a:t>
            </a:r>
            <a:endParaRPr lang="en-US" altLang="zh-CN" sz="1200" dirty="0">
              <a:solidFill>
                <a:srgbClr val="636D78"/>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深度学习技术的应用</a:t>
            </a:r>
          </a:p>
        </p:txBody>
      </p:sp>
      <p:sp>
        <p:nvSpPr>
          <p:cNvPr id="37" name="Text Placeholder 2"/>
          <p:cNvSpPr txBox="1"/>
          <p:nvPr/>
        </p:nvSpPr>
        <p:spPr>
          <a:xfrm>
            <a:off x="124201" y="1266300"/>
            <a:ext cx="5498993" cy="291619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深度学习的三个助推剂</a:t>
            </a:r>
            <a:endParaRPr lang="en-GB" altLang="zh-CN" sz="1350" b="1" dirty="0">
              <a:solidFill>
                <a:srgbClr val="636D78"/>
              </a:solidFill>
              <a:latin typeface="SimHei" panose="02010609060101010101" pitchFamily="49" charset="-122"/>
              <a:ea typeface="SimHei" panose="02010609060101010101" pitchFamily="49" charset="-122"/>
              <a:cs typeface="宋体" charset="0"/>
            </a:endParaRPr>
          </a:p>
        </p:txBody>
      </p:sp>
      <p:pic>
        <p:nvPicPr>
          <p:cNvPr id="5" name="图片 4"/>
          <p:cNvPicPr>
            <a:picLocks noChangeAspect="1"/>
          </p:cNvPicPr>
          <p:nvPr/>
        </p:nvPicPr>
        <p:blipFill rotWithShape="1">
          <a:blip r:embed="rId2"/>
          <a:srcRect t="14811" b="15689"/>
          <a:stretch>
            <a:fillRect/>
          </a:stretch>
        </p:blipFill>
        <p:spPr>
          <a:xfrm>
            <a:off x="785477" y="1898374"/>
            <a:ext cx="7695307" cy="1212574"/>
          </a:xfrm>
          <a:prstGeom prst="rect">
            <a:avLst/>
          </a:prstGeom>
        </p:spPr>
      </p:pic>
      <p:sp>
        <p:nvSpPr>
          <p:cNvPr id="8" name="文本框 7"/>
          <p:cNvSpPr txBox="1"/>
          <p:nvPr/>
        </p:nvSpPr>
        <p:spPr>
          <a:xfrm>
            <a:off x="894521" y="3272874"/>
            <a:ext cx="1093569" cy="248209"/>
          </a:xfrm>
          <a:prstGeom prst="rect">
            <a:avLst/>
          </a:prstGeom>
          <a:noFill/>
        </p:spPr>
        <p:txBody>
          <a:bodyPr wrap="none" rtlCol="0">
            <a:spAutoFit/>
          </a:bodyPr>
          <a:lstStyle/>
          <a:p>
            <a:r>
              <a:rPr kumimoji="1" lang="zh-CN" altLang="en-US" sz="1013" b="1" dirty="0">
                <a:solidFill>
                  <a:srgbClr val="494C4F"/>
                </a:solidFill>
                <a:latin typeface="宋体" charset="0"/>
                <a:ea typeface="宋体" charset="0"/>
                <a:cs typeface="宋体" charset="0"/>
              </a:rPr>
              <a:t>大数据（海量）</a:t>
            </a:r>
          </a:p>
        </p:txBody>
      </p:sp>
      <p:sp>
        <p:nvSpPr>
          <p:cNvPr id="11" name="文本框 10"/>
          <p:cNvSpPr txBox="1"/>
          <p:nvPr/>
        </p:nvSpPr>
        <p:spPr>
          <a:xfrm>
            <a:off x="2899588" y="3272772"/>
            <a:ext cx="1223412" cy="248209"/>
          </a:xfrm>
          <a:prstGeom prst="rect">
            <a:avLst/>
          </a:prstGeom>
          <a:noFill/>
        </p:spPr>
        <p:txBody>
          <a:bodyPr wrap="none" rtlCol="0">
            <a:spAutoFit/>
          </a:bodyPr>
          <a:lstStyle/>
          <a:p>
            <a:r>
              <a:rPr kumimoji="1" lang="zh-CN" altLang="en-US" sz="1013" b="1" dirty="0">
                <a:solidFill>
                  <a:srgbClr val="494C4F"/>
                </a:solidFill>
                <a:latin typeface="宋体" charset="0"/>
                <a:ea typeface="宋体" charset="0"/>
                <a:cs typeface="宋体" charset="0"/>
              </a:rPr>
              <a:t>算法（神经网络）</a:t>
            </a:r>
          </a:p>
        </p:txBody>
      </p:sp>
      <p:sp>
        <p:nvSpPr>
          <p:cNvPr id="12" name="文本框 11"/>
          <p:cNvSpPr txBox="1"/>
          <p:nvPr/>
        </p:nvSpPr>
        <p:spPr>
          <a:xfrm>
            <a:off x="4912074" y="3272772"/>
            <a:ext cx="1356462" cy="248209"/>
          </a:xfrm>
          <a:prstGeom prst="rect">
            <a:avLst/>
          </a:prstGeom>
          <a:noFill/>
        </p:spPr>
        <p:txBody>
          <a:bodyPr wrap="none" rtlCol="0">
            <a:spAutoFit/>
          </a:bodyPr>
          <a:lstStyle/>
          <a:p>
            <a:r>
              <a:rPr kumimoji="1" lang="zh-CN" altLang="en-US" sz="1013" b="1" dirty="0">
                <a:solidFill>
                  <a:srgbClr val="494C4F"/>
                </a:solidFill>
                <a:latin typeface="宋体" charset="0"/>
                <a:ea typeface="宋体" charset="0"/>
                <a:cs typeface="宋体" charset="0"/>
              </a:rPr>
              <a:t>计算力（</a:t>
            </a:r>
            <a:r>
              <a:rPr kumimoji="1" lang="en-US" altLang="zh-CN" sz="1013" b="1" dirty="0">
                <a:solidFill>
                  <a:srgbClr val="494C4F"/>
                </a:solidFill>
                <a:latin typeface="宋体" charset="0"/>
                <a:ea typeface="宋体" charset="0"/>
                <a:cs typeface="宋体" charset="0"/>
              </a:rPr>
              <a:t>GPU </a:t>
            </a:r>
            <a:r>
              <a:rPr kumimoji="1" lang="zh-CN" altLang="en-US" sz="1013" b="1" dirty="0">
                <a:solidFill>
                  <a:srgbClr val="494C4F"/>
                </a:solidFill>
                <a:latin typeface="宋体" charset="0"/>
                <a:ea typeface="宋体" charset="0"/>
                <a:cs typeface="宋体" charset="0"/>
              </a:rPr>
              <a:t>硬件）</a:t>
            </a:r>
          </a:p>
        </p:txBody>
      </p:sp>
      <p:sp>
        <p:nvSpPr>
          <p:cNvPr id="13" name="文本框 12"/>
          <p:cNvSpPr txBox="1"/>
          <p:nvPr/>
        </p:nvSpPr>
        <p:spPr>
          <a:xfrm>
            <a:off x="7125337" y="3272772"/>
            <a:ext cx="704039" cy="248209"/>
          </a:xfrm>
          <a:prstGeom prst="rect">
            <a:avLst/>
          </a:prstGeom>
          <a:noFill/>
        </p:spPr>
        <p:txBody>
          <a:bodyPr wrap="none" rtlCol="0">
            <a:spAutoFit/>
          </a:bodyPr>
          <a:lstStyle/>
          <a:p>
            <a:r>
              <a:rPr kumimoji="1" lang="zh-CN" altLang="en-US" sz="1013" b="1" dirty="0">
                <a:solidFill>
                  <a:srgbClr val="494C4F"/>
                </a:solidFill>
                <a:latin typeface="宋体" charset="0"/>
                <a:ea typeface="宋体" charset="0"/>
                <a:cs typeface="宋体" charset="0"/>
              </a:rPr>
              <a:t>人工智能</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深度学习技术的应用</a:t>
            </a:r>
          </a:p>
        </p:txBody>
      </p:sp>
      <p:sp>
        <p:nvSpPr>
          <p:cNvPr id="37" name="Text Placeholder 2"/>
          <p:cNvSpPr txBox="1"/>
          <p:nvPr/>
        </p:nvSpPr>
        <p:spPr>
          <a:xfrm>
            <a:off x="124201" y="1266300"/>
            <a:ext cx="5498993" cy="291619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深度学习的“琴棋书画”</a:t>
            </a:r>
            <a:endParaRPr lang="en-GB" altLang="zh-CN" sz="1350" b="1" dirty="0">
              <a:solidFill>
                <a:srgbClr val="636D78"/>
              </a:solidFill>
              <a:latin typeface="SimHei" panose="02010609060101010101" pitchFamily="49" charset="-122"/>
              <a:ea typeface="SimHei" panose="02010609060101010101" pitchFamily="49" charset="-122"/>
              <a:cs typeface="宋体" charset="0"/>
            </a:endParaRPr>
          </a:p>
        </p:txBody>
      </p:sp>
      <p:sp>
        <p:nvSpPr>
          <p:cNvPr id="28" name="矩形 27"/>
          <p:cNvSpPr/>
          <p:nvPr/>
        </p:nvSpPr>
        <p:spPr>
          <a:xfrm>
            <a:off x="7190589" y="804527"/>
            <a:ext cx="110700" cy="107433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nvGrpSpPr>
          <p:cNvPr id="4" name="组合 3"/>
          <p:cNvGrpSpPr/>
          <p:nvPr/>
        </p:nvGrpSpPr>
        <p:grpSpPr>
          <a:xfrm>
            <a:off x="2693504" y="1006048"/>
            <a:ext cx="5595569" cy="3554117"/>
            <a:chOff x="3591339" y="1341398"/>
            <a:chExt cx="7460758" cy="4738822"/>
          </a:xfrm>
        </p:grpSpPr>
        <p:grpSp>
          <p:nvGrpSpPr>
            <p:cNvPr id="9" name="组合 8"/>
            <p:cNvGrpSpPr/>
            <p:nvPr/>
          </p:nvGrpSpPr>
          <p:grpSpPr>
            <a:xfrm>
              <a:off x="9180800" y="3108144"/>
              <a:ext cx="1257291" cy="1880857"/>
              <a:chOff x="9180800" y="3108144"/>
              <a:chExt cx="1257291" cy="1880857"/>
            </a:xfrm>
          </p:grpSpPr>
          <p:sp>
            <p:nvSpPr>
              <p:cNvPr id="10"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4"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5"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16" name="组合 15"/>
              <p:cNvGrpSpPr/>
              <p:nvPr/>
            </p:nvGrpSpPr>
            <p:grpSpPr>
              <a:xfrm rot="7938589">
                <a:off x="9125099" y="3676009"/>
                <a:ext cx="1368693" cy="1257291"/>
                <a:chOff x="1145739" y="762009"/>
                <a:chExt cx="1001675" cy="920146"/>
              </a:xfrm>
            </p:grpSpPr>
            <p:sp>
              <p:nvSpPr>
                <p:cNvPr id="17"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8" name="椭圆 17"/>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9" name="椭圆 18"/>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0" name="椭圆 19"/>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pic>
          <p:nvPicPr>
            <p:cNvPr id="2" name="图片 1"/>
            <p:cNvPicPr>
              <a:picLocks noChangeAspect="1"/>
            </p:cNvPicPr>
            <p:nvPr/>
          </p:nvPicPr>
          <p:blipFill>
            <a:blip r:embed="rId2"/>
            <a:stretch>
              <a:fillRect/>
            </a:stretch>
          </p:blipFill>
          <p:spPr>
            <a:xfrm>
              <a:off x="3591339" y="1516283"/>
              <a:ext cx="7460758" cy="4563937"/>
            </a:xfrm>
            <a:prstGeom prst="rect">
              <a:avLst/>
            </a:prstGeom>
          </p:spPr>
        </p:pic>
        <p:sp>
          <p:nvSpPr>
            <p:cNvPr id="3" name="矩形 2"/>
            <p:cNvSpPr/>
            <p:nvPr/>
          </p:nvSpPr>
          <p:spPr>
            <a:xfrm>
              <a:off x="10451146" y="5522172"/>
              <a:ext cx="484188" cy="558048"/>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1" name="矩形 20"/>
            <p:cNvSpPr/>
            <p:nvPr/>
          </p:nvSpPr>
          <p:spPr>
            <a:xfrm>
              <a:off x="8274612" y="4091166"/>
              <a:ext cx="1197765" cy="3348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2" name="矩形 21"/>
            <p:cNvSpPr/>
            <p:nvPr/>
          </p:nvSpPr>
          <p:spPr>
            <a:xfrm>
              <a:off x="7038361" y="4812227"/>
              <a:ext cx="400408" cy="109767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3" name="矩形 22"/>
            <p:cNvSpPr/>
            <p:nvPr/>
          </p:nvSpPr>
          <p:spPr>
            <a:xfrm>
              <a:off x="7199934" y="3064637"/>
              <a:ext cx="420065" cy="37877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4" name="矩形 23"/>
            <p:cNvSpPr/>
            <p:nvPr/>
          </p:nvSpPr>
          <p:spPr>
            <a:xfrm rot="19776178">
              <a:off x="7448411" y="3153141"/>
              <a:ext cx="255312" cy="33693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5" name="矩形 24"/>
            <p:cNvSpPr/>
            <p:nvPr/>
          </p:nvSpPr>
          <p:spPr>
            <a:xfrm rot="19776178">
              <a:off x="8222544" y="2534892"/>
              <a:ext cx="324868" cy="33693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6" name="矩形 25"/>
            <p:cNvSpPr/>
            <p:nvPr/>
          </p:nvSpPr>
          <p:spPr>
            <a:xfrm>
              <a:off x="8254352" y="2436912"/>
              <a:ext cx="324868" cy="33693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7" name="矩形 26"/>
            <p:cNvSpPr/>
            <p:nvPr/>
          </p:nvSpPr>
          <p:spPr>
            <a:xfrm>
              <a:off x="8027799" y="2412198"/>
              <a:ext cx="1643421" cy="18590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9" name="矩形 28"/>
            <p:cNvSpPr/>
            <p:nvPr/>
          </p:nvSpPr>
          <p:spPr>
            <a:xfrm>
              <a:off x="9682935" y="1341398"/>
              <a:ext cx="82800" cy="299277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pic>
        <p:nvPicPr>
          <p:cNvPr id="6" name="图片 5"/>
          <p:cNvPicPr>
            <a:picLocks noChangeAspect="1"/>
          </p:cNvPicPr>
          <p:nvPr/>
        </p:nvPicPr>
        <p:blipFill>
          <a:blip r:embed="rId3"/>
          <a:stretch>
            <a:fillRect/>
          </a:stretch>
        </p:blipFill>
        <p:spPr>
          <a:xfrm>
            <a:off x="803788" y="1736555"/>
            <a:ext cx="1628979" cy="273248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深度学习技术的应用</a:t>
            </a:r>
          </a:p>
        </p:txBody>
      </p:sp>
      <p:sp>
        <p:nvSpPr>
          <p:cNvPr id="37" name="Text Placeholder 2"/>
          <p:cNvSpPr txBox="1"/>
          <p:nvPr/>
        </p:nvSpPr>
        <p:spPr>
          <a:xfrm>
            <a:off x="124201" y="1266300"/>
            <a:ext cx="5498993" cy="291619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深度学习三巨头</a:t>
            </a:r>
            <a:r>
              <a:rPr lang="en-US" altLang="zh-CN" sz="1350" b="1" dirty="0">
                <a:solidFill>
                  <a:srgbClr val="636D78"/>
                </a:solidFill>
                <a:latin typeface="SimHei" panose="02010609060101010101" pitchFamily="49" charset="-122"/>
                <a:ea typeface="SimHei" panose="02010609060101010101" pitchFamily="49" charset="-122"/>
                <a:cs typeface="宋体" charset="0"/>
              </a:rPr>
              <a:t>+</a:t>
            </a:r>
            <a:r>
              <a:rPr lang="zh-CN" altLang="en-US" sz="1350" b="1" dirty="0">
                <a:solidFill>
                  <a:srgbClr val="636D78"/>
                </a:solidFill>
                <a:latin typeface="SimHei" panose="02010609060101010101" pitchFamily="49" charset="-122"/>
                <a:ea typeface="SimHei" panose="02010609060101010101" pitchFamily="49" charset="-122"/>
                <a:cs typeface="宋体" charset="0"/>
              </a:rPr>
              <a:t>粉丝</a:t>
            </a:r>
            <a:endParaRPr lang="en-GB" altLang="zh-CN" sz="1350" b="1" dirty="0">
              <a:solidFill>
                <a:srgbClr val="636D78"/>
              </a:solidFill>
              <a:latin typeface="SimHei" panose="02010609060101010101" pitchFamily="49" charset="-122"/>
              <a:ea typeface="SimHei" panose="02010609060101010101" pitchFamily="49" charset="-122"/>
              <a:cs typeface="宋体" charset="0"/>
            </a:endParaRPr>
          </a:p>
        </p:txBody>
      </p:sp>
      <p:sp>
        <p:nvSpPr>
          <p:cNvPr id="28" name="矩形 27"/>
          <p:cNvSpPr/>
          <p:nvPr/>
        </p:nvSpPr>
        <p:spPr>
          <a:xfrm>
            <a:off x="7190589" y="804527"/>
            <a:ext cx="110700" cy="107433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nvGrpSpPr>
          <p:cNvPr id="8" name="组合 7"/>
          <p:cNvGrpSpPr>
            <a:grpSpLocks noChangeAspect="1"/>
          </p:cNvGrpSpPr>
          <p:nvPr/>
        </p:nvGrpSpPr>
        <p:grpSpPr>
          <a:xfrm>
            <a:off x="1502285" y="1657179"/>
            <a:ext cx="4077106" cy="3033333"/>
            <a:chOff x="2130604" y="1822758"/>
            <a:chExt cx="6010591" cy="4471830"/>
          </a:xfrm>
        </p:grpSpPr>
        <p:pic>
          <p:nvPicPr>
            <p:cNvPr id="5" name="图片 4"/>
            <p:cNvPicPr>
              <a:picLocks noChangeAspect="1"/>
            </p:cNvPicPr>
            <p:nvPr/>
          </p:nvPicPr>
          <p:blipFill rotWithShape="1">
            <a:blip r:embed="rId2"/>
            <a:srcRect b="21423"/>
            <a:stretch>
              <a:fillRect/>
            </a:stretch>
          </p:blipFill>
          <p:spPr>
            <a:xfrm>
              <a:off x="2130604" y="1822758"/>
              <a:ext cx="6010591" cy="3556066"/>
            </a:xfrm>
            <a:prstGeom prst="rect">
              <a:avLst/>
            </a:prstGeom>
          </p:spPr>
        </p:pic>
        <p:pic>
          <p:nvPicPr>
            <p:cNvPr id="7" name="图片 6"/>
            <p:cNvPicPr>
              <a:picLocks noChangeAspect="1"/>
            </p:cNvPicPr>
            <p:nvPr/>
          </p:nvPicPr>
          <p:blipFill>
            <a:blip r:embed="rId3"/>
            <a:stretch>
              <a:fillRect/>
            </a:stretch>
          </p:blipFill>
          <p:spPr>
            <a:xfrm>
              <a:off x="2162136" y="2819711"/>
              <a:ext cx="5956932" cy="347487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深度学习技术的应用</a:t>
            </a:r>
          </a:p>
        </p:txBody>
      </p:sp>
      <p:sp>
        <p:nvSpPr>
          <p:cNvPr id="28" name="矩形 27"/>
          <p:cNvSpPr/>
          <p:nvPr/>
        </p:nvSpPr>
        <p:spPr>
          <a:xfrm>
            <a:off x="7190589" y="804527"/>
            <a:ext cx="110700" cy="107433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nvGrpSpPr>
          <p:cNvPr id="8" name="组合 7"/>
          <p:cNvGrpSpPr>
            <a:grpSpLocks noChangeAspect="1"/>
          </p:cNvGrpSpPr>
          <p:nvPr/>
        </p:nvGrpSpPr>
        <p:grpSpPr>
          <a:xfrm>
            <a:off x="1502285" y="1657179"/>
            <a:ext cx="4077106" cy="3033333"/>
            <a:chOff x="2130604" y="1822758"/>
            <a:chExt cx="6010591" cy="4471830"/>
          </a:xfrm>
        </p:grpSpPr>
        <p:pic>
          <p:nvPicPr>
            <p:cNvPr id="5" name="图片 4"/>
            <p:cNvPicPr>
              <a:picLocks noChangeAspect="1"/>
            </p:cNvPicPr>
            <p:nvPr/>
          </p:nvPicPr>
          <p:blipFill rotWithShape="1">
            <a:blip r:embed="rId2"/>
            <a:srcRect b="21423"/>
            <a:stretch>
              <a:fillRect/>
            </a:stretch>
          </p:blipFill>
          <p:spPr>
            <a:xfrm>
              <a:off x="2130604" y="1822758"/>
              <a:ext cx="6010591" cy="3556066"/>
            </a:xfrm>
            <a:prstGeom prst="rect">
              <a:avLst/>
            </a:prstGeom>
          </p:spPr>
        </p:pic>
        <p:pic>
          <p:nvPicPr>
            <p:cNvPr id="7" name="图片 6"/>
            <p:cNvPicPr>
              <a:picLocks noChangeAspect="1"/>
            </p:cNvPicPr>
            <p:nvPr/>
          </p:nvPicPr>
          <p:blipFill>
            <a:blip r:embed="rId3"/>
            <a:stretch>
              <a:fillRect/>
            </a:stretch>
          </p:blipFill>
          <p:spPr>
            <a:xfrm>
              <a:off x="2162136" y="2819711"/>
              <a:ext cx="5956932" cy="3474877"/>
            </a:xfrm>
            <a:prstGeom prst="rect">
              <a:avLst/>
            </a:prstGeom>
          </p:spPr>
        </p:pic>
      </p:grpSp>
      <p:pic>
        <p:nvPicPr>
          <p:cNvPr id="2" name="图片 1"/>
          <p:cNvPicPr>
            <a:picLocks noChangeAspect="1"/>
          </p:cNvPicPr>
          <p:nvPr/>
        </p:nvPicPr>
        <p:blipFill>
          <a:blip r:embed="rId4"/>
          <a:stretch>
            <a:fillRect/>
          </a:stretch>
        </p:blipFill>
        <p:spPr>
          <a:xfrm>
            <a:off x="1523480" y="1680426"/>
            <a:ext cx="4039200" cy="2800512"/>
          </a:xfrm>
          <a:prstGeom prst="rect">
            <a:avLst/>
          </a:prstGeom>
        </p:spPr>
      </p:pic>
      <p:sp>
        <p:nvSpPr>
          <p:cNvPr id="9" name="Text Placeholder 2">
            <a:extLst>
              <a:ext uri="{FF2B5EF4-FFF2-40B4-BE49-F238E27FC236}">
                <a16:creationId xmlns:a16="http://schemas.microsoft.com/office/drawing/2014/main" id="{C54ABEE5-B550-9543-A9D1-166A0B7AEB9A}"/>
              </a:ext>
            </a:extLst>
          </p:cNvPr>
          <p:cNvSpPr txBox="1"/>
          <p:nvPr/>
        </p:nvSpPr>
        <p:spPr>
          <a:xfrm>
            <a:off x="124201" y="1266300"/>
            <a:ext cx="5498993" cy="2916192"/>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深度学习三巨头</a:t>
            </a:r>
            <a:r>
              <a:rPr lang="en-US" altLang="zh-CN" sz="1350" b="1" dirty="0">
                <a:solidFill>
                  <a:srgbClr val="636D78"/>
                </a:solidFill>
                <a:latin typeface="SimHei" panose="02010609060101010101" pitchFamily="49" charset="-122"/>
                <a:ea typeface="SimHei" panose="02010609060101010101" pitchFamily="49" charset="-122"/>
                <a:cs typeface="宋体" charset="0"/>
              </a:rPr>
              <a:t>+</a:t>
            </a:r>
            <a:r>
              <a:rPr lang="zh-CN" altLang="en-US" sz="1350" b="1" dirty="0">
                <a:solidFill>
                  <a:srgbClr val="636D78"/>
                </a:solidFill>
                <a:latin typeface="SimHei" panose="02010609060101010101" pitchFamily="49" charset="-122"/>
                <a:ea typeface="SimHei" panose="02010609060101010101" pitchFamily="49" charset="-122"/>
                <a:cs typeface="宋体" charset="0"/>
              </a:rPr>
              <a:t>粉丝</a:t>
            </a:r>
            <a:endParaRPr lang="en-GB" altLang="zh-CN" sz="1350" b="1" dirty="0">
              <a:solidFill>
                <a:srgbClr val="636D78"/>
              </a:solidFill>
              <a:latin typeface="SimHei" panose="02010609060101010101" pitchFamily="49" charset="-122"/>
              <a:ea typeface="SimHei" panose="02010609060101010101" pitchFamily="49" charset="-122"/>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83797" y="1394460"/>
            <a:ext cx="6530632" cy="3520990"/>
          </a:xfrm>
          <a:prstGeom prst="rect">
            <a:avLst/>
          </a:prstGeom>
        </p:spPr>
      </p:pic>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深度学习技术的特点</a:t>
            </a:r>
          </a:p>
        </p:txBody>
      </p:sp>
      <p:sp>
        <p:nvSpPr>
          <p:cNvPr id="39" name="Text Placeholder 2"/>
          <p:cNvSpPr txBox="1"/>
          <p:nvPr/>
        </p:nvSpPr>
        <p:spPr>
          <a:xfrm>
            <a:off x="124200" y="1266300"/>
            <a:ext cx="3556260" cy="38705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350" b="1" dirty="0">
                <a:solidFill>
                  <a:srgbClr val="636D78"/>
                </a:solidFill>
                <a:latin typeface="SimHei" panose="02010609060101010101" pitchFamily="49" charset="-122"/>
                <a:ea typeface="SimHei" panose="02010609060101010101" pitchFamily="49" charset="-122"/>
                <a:cs typeface="宋体" charset="0"/>
              </a:rPr>
              <a:t>人工智能 </a:t>
            </a:r>
            <a:r>
              <a:rPr lang="en-US" altLang="zh-CN" sz="1350" b="1" dirty="0">
                <a:solidFill>
                  <a:srgbClr val="636D78"/>
                </a:solidFill>
                <a:latin typeface="SimHei" panose="02010609060101010101" pitchFamily="49" charset="-122"/>
                <a:ea typeface="SimHei" panose="02010609060101010101" pitchFamily="49" charset="-122"/>
                <a:cs typeface="宋体" charset="0"/>
              </a:rPr>
              <a:t>&gt;</a:t>
            </a:r>
            <a:r>
              <a:rPr lang="zh-CN" altLang="en-US" sz="1350" b="1" dirty="0">
                <a:solidFill>
                  <a:srgbClr val="636D78"/>
                </a:solidFill>
                <a:latin typeface="SimHei" panose="02010609060101010101" pitchFamily="49" charset="-122"/>
                <a:ea typeface="SimHei" panose="02010609060101010101" pitchFamily="49" charset="-122"/>
                <a:cs typeface="宋体" charset="0"/>
              </a:rPr>
              <a:t> 机器学习 </a:t>
            </a:r>
            <a:r>
              <a:rPr lang="en-US" altLang="zh-CN" sz="1350" b="1" dirty="0">
                <a:solidFill>
                  <a:srgbClr val="636D78"/>
                </a:solidFill>
                <a:latin typeface="SimHei" panose="02010609060101010101" pitchFamily="49" charset="-122"/>
                <a:ea typeface="SimHei" panose="02010609060101010101" pitchFamily="49" charset="-122"/>
                <a:cs typeface="宋体" charset="0"/>
              </a:rPr>
              <a:t>&gt;</a:t>
            </a:r>
            <a:r>
              <a:rPr lang="zh-CN" altLang="en-US" sz="1350" b="1" dirty="0">
                <a:solidFill>
                  <a:srgbClr val="636D78"/>
                </a:solidFill>
                <a:latin typeface="SimHei" panose="02010609060101010101" pitchFamily="49" charset="-122"/>
                <a:ea typeface="SimHei" panose="02010609060101010101" pitchFamily="49" charset="-122"/>
                <a:cs typeface="宋体" charset="0"/>
              </a:rPr>
              <a:t> 深度学习</a:t>
            </a:r>
            <a:endParaRPr lang="en-US" sz="1350" b="1" dirty="0">
              <a:solidFill>
                <a:srgbClr val="636D78"/>
              </a:solidFill>
              <a:latin typeface="SimHei" panose="02010609060101010101" pitchFamily="49" charset="-122"/>
              <a:ea typeface="SimHei" panose="02010609060101010101" pitchFamily="49" charset="-122"/>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深度学习技术的特点</a:t>
            </a:r>
          </a:p>
        </p:txBody>
      </p:sp>
      <p:sp>
        <p:nvSpPr>
          <p:cNvPr id="39" name="Text Placeholder 2"/>
          <p:cNvSpPr txBox="1"/>
          <p:nvPr/>
        </p:nvSpPr>
        <p:spPr>
          <a:xfrm>
            <a:off x="124201" y="1266300"/>
            <a:ext cx="5669009" cy="300662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5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传统机器学习 </a:t>
            </a:r>
            <a:r>
              <a:rPr lang="en-US" altLang="zh-CN" sz="1350" b="1" dirty="0">
                <a:solidFill>
                  <a:srgbClr val="636D78"/>
                </a:solidFill>
                <a:latin typeface="SimHei" panose="02010609060101010101" pitchFamily="49" charset="-122"/>
                <a:ea typeface="SimHei" panose="02010609060101010101" pitchFamily="49" charset="-122"/>
                <a:cs typeface="宋体" charset="0"/>
              </a:rPr>
              <a:t>vs</a:t>
            </a:r>
            <a:r>
              <a:rPr lang="zh-CN" altLang="en-US" sz="1350" b="1" dirty="0">
                <a:solidFill>
                  <a:srgbClr val="636D78"/>
                </a:solidFill>
                <a:latin typeface="SimHei" panose="02010609060101010101" pitchFamily="49" charset="-122"/>
                <a:ea typeface="SimHei" panose="02010609060101010101" pitchFamily="49" charset="-122"/>
                <a:cs typeface="宋体" charset="0"/>
              </a:rPr>
              <a:t> 深度学习</a:t>
            </a:r>
            <a:endParaRPr lang="en-US" altLang="zh-CN" sz="1350" b="1" dirty="0">
              <a:solidFill>
                <a:srgbClr val="636D78"/>
              </a:solidFill>
              <a:latin typeface="SimHei" panose="02010609060101010101" pitchFamily="49" charset="-122"/>
              <a:ea typeface="SimHei" panose="02010609060101010101" pitchFamily="49" charset="-122"/>
              <a:cs typeface="宋体" charset="0"/>
            </a:endParaRPr>
          </a:p>
          <a:p>
            <a:pPr lvl="1">
              <a:lnSpc>
                <a:spcPts val="1500"/>
              </a:lnSpc>
            </a:pPr>
            <a:r>
              <a:rPr lang="zh-CN" altLang="en-US" sz="1200" dirty="0">
                <a:solidFill>
                  <a:srgbClr val="636D78"/>
                </a:solidFill>
                <a:latin typeface="宋体" charset="0"/>
                <a:ea typeface="宋体" charset="0"/>
                <a:cs typeface="宋体" charset="0"/>
              </a:rPr>
              <a:t>传统机器学习：人工设计特征</a:t>
            </a:r>
            <a:endParaRPr lang="en-US" altLang="zh-CN" sz="120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在实际应用中，设计</a:t>
            </a:r>
            <a:r>
              <a:rPr lang="zh-CN" altLang="en-US" sz="1050" b="1" dirty="0">
                <a:solidFill>
                  <a:schemeClr val="accent2"/>
                </a:solidFill>
                <a:latin typeface="宋体" charset="0"/>
                <a:ea typeface="宋体" charset="0"/>
                <a:cs typeface="宋体" charset="0"/>
              </a:rPr>
              <a:t>特征</a:t>
            </a:r>
            <a:r>
              <a:rPr lang="zh-CN" altLang="en-US" sz="1050" dirty="0">
                <a:solidFill>
                  <a:srgbClr val="636D78"/>
                </a:solidFill>
                <a:latin typeface="宋体" charset="0"/>
                <a:ea typeface="宋体" charset="0"/>
                <a:cs typeface="宋体" charset="0"/>
              </a:rPr>
              <a:t>往往比分类器更重要</a:t>
            </a:r>
            <a:endParaRPr lang="en-US" altLang="zh-CN" sz="105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预处理：经过数据的预处理，如去除噪声等。比如在文本分类中，去除停用词等。</a:t>
            </a:r>
            <a:endParaRPr lang="en-US" altLang="zh-CN" sz="105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特征提取：从原始数据中提取一些有效的特征。比如在图像分类中，提取边缘、尺度不变特征变换特征等。</a:t>
            </a:r>
            <a:endParaRPr lang="en-US" altLang="zh-CN" sz="105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特征转换：对特征进行一定的加工，比如降维和升维。降维包括</a:t>
            </a:r>
            <a:endParaRPr lang="en-US" altLang="zh-CN" sz="1050" dirty="0">
              <a:solidFill>
                <a:srgbClr val="636D78"/>
              </a:solidFill>
              <a:latin typeface="宋体" charset="0"/>
              <a:ea typeface="宋体" charset="0"/>
              <a:cs typeface="宋体" charset="0"/>
            </a:endParaRPr>
          </a:p>
          <a:p>
            <a:pPr lvl="3">
              <a:lnSpc>
                <a:spcPts val="1500"/>
              </a:lnSpc>
            </a:pPr>
            <a:r>
              <a:rPr lang="zh-CN" altLang="en-US" sz="1050" dirty="0">
                <a:solidFill>
                  <a:srgbClr val="636D78"/>
                </a:solidFill>
                <a:latin typeface="宋体" charset="0"/>
                <a:ea typeface="宋体" charset="0"/>
                <a:cs typeface="宋体" charset="0"/>
              </a:rPr>
              <a:t>特征抽取（</a:t>
            </a:r>
            <a:r>
              <a:rPr lang="en-US" sz="1050" dirty="0">
                <a:solidFill>
                  <a:srgbClr val="636D78"/>
                </a:solidFill>
                <a:latin typeface="宋体" charset="0"/>
                <a:ea typeface="宋体" charset="0"/>
                <a:cs typeface="宋体" charset="0"/>
              </a:rPr>
              <a:t>Feature Extraction）：PCA、LDA </a:t>
            </a:r>
          </a:p>
          <a:p>
            <a:pPr lvl="3">
              <a:lnSpc>
                <a:spcPts val="1500"/>
              </a:lnSpc>
            </a:pPr>
            <a:r>
              <a:rPr lang="zh-CN" altLang="en-US" sz="1050" dirty="0">
                <a:solidFill>
                  <a:srgbClr val="636D78"/>
                </a:solidFill>
                <a:latin typeface="宋体" charset="0"/>
                <a:ea typeface="宋体" charset="0"/>
                <a:cs typeface="宋体" charset="0"/>
              </a:rPr>
              <a:t>特征选择（</a:t>
            </a:r>
            <a:r>
              <a:rPr lang="en-US" sz="1050" dirty="0">
                <a:solidFill>
                  <a:srgbClr val="636D78"/>
                </a:solidFill>
                <a:latin typeface="宋体" charset="0"/>
                <a:ea typeface="宋体" charset="0"/>
                <a:cs typeface="宋体" charset="0"/>
              </a:rPr>
              <a:t>Feature Selection）：</a:t>
            </a:r>
            <a:r>
              <a:rPr lang="zh-CN" altLang="en-US" sz="1050" dirty="0">
                <a:solidFill>
                  <a:srgbClr val="636D78"/>
                </a:solidFill>
                <a:latin typeface="宋体" charset="0"/>
                <a:ea typeface="宋体" charset="0"/>
                <a:cs typeface="宋体" charset="0"/>
              </a:rPr>
              <a:t>互信息、</a:t>
            </a:r>
            <a:r>
              <a:rPr lang="en-US" sz="1050" dirty="0">
                <a:solidFill>
                  <a:srgbClr val="636D78"/>
                </a:solidFill>
                <a:latin typeface="宋体" charset="0"/>
                <a:ea typeface="宋体" charset="0"/>
                <a:cs typeface="宋体" charset="0"/>
              </a:rPr>
              <a:t>TF-IDF</a:t>
            </a:r>
          </a:p>
          <a:p>
            <a:pPr lvl="1">
              <a:lnSpc>
                <a:spcPts val="1500"/>
              </a:lnSpc>
            </a:pPr>
            <a:r>
              <a:rPr lang="zh-CN" altLang="en-US" sz="1200" dirty="0">
                <a:solidFill>
                  <a:srgbClr val="636D78"/>
                </a:solidFill>
                <a:latin typeface="宋体" charset="0"/>
                <a:ea typeface="宋体" charset="0"/>
                <a:cs typeface="宋体" charset="0"/>
              </a:rPr>
              <a:t>深度学习：一种</a:t>
            </a:r>
            <a:r>
              <a:rPr lang="zh-CN" altLang="en-US" sz="1200" dirty="0">
                <a:solidFill>
                  <a:schemeClr val="accent2"/>
                </a:solidFill>
                <a:latin typeface="宋体" charset="0"/>
                <a:ea typeface="宋体" charset="0"/>
                <a:cs typeface="宋体" charset="0"/>
              </a:rPr>
              <a:t>端到端</a:t>
            </a:r>
            <a:r>
              <a:rPr lang="zh-CN" altLang="en-US" sz="1200" dirty="0">
                <a:solidFill>
                  <a:srgbClr val="636D78"/>
                </a:solidFill>
                <a:latin typeface="宋体" charset="0"/>
                <a:ea typeface="宋体" charset="0"/>
                <a:cs typeface="宋体" charset="0"/>
              </a:rPr>
              <a:t>的学习范式</a:t>
            </a:r>
            <a:endParaRPr lang="en-US" sz="1200" dirty="0">
              <a:solidFill>
                <a:srgbClr val="636D78"/>
              </a:solidFill>
              <a:latin typeface="宋体" charset="0"/>
              <a:ea typeface="宋体" charset="0"/>
              <a:cs typeface="宋体" charset="0"/>
            </a:endParaRPr>
          </a:p>
        </p:txBody>
      </p:sp>
      <p:pic>
        <p:nvPicPr>
          <p:cNvPr id="2" name="图片 1"/>
          <p:cNvPicPr>
            <a:picLocks noChangeAspect="1"/>
          </p:cNvPicPr>
          <p:nvPr/>
        </p:nvPicPr>
        <p:blipFill>
          <a:blip r:embed="rId2"/>
          <a:stretch>
            <a:fillRect/>
          </a:stretch>
        </p:blipFill>
        <p:spPr>
          <a:xfrm>
            <a:off x="5017771" y="2551732"/>
            <a:ext cx="4015896" cy="1924457"/>
          </a:xfrm>
          <a:prstGeom prst="rect">
            <a:avLst/>
          </a:prstGeom>
        </p:spPr>
      </p:pic>
      <p:grpSp>
        <p:nvGrpSpPr>
          <p:cNvPr id="6" name="组合 5"/>
          <p:cNvGrpSpPr/>
          <p:nvPr/>
        </p:nvGrpSpPr>
        <p:grpSpPr>
          <a:xfrm>
            <a:off x="466442" y="3942120"/>
            <a:ext cx="4480561" cy="1101090"/>
            <a:chOff x="902" y="6380"/>
            <a:chExt cx="9408" cy="2312"/>
          </a:xfrm>
        </p:grpSpPr>
        <p:sp>
          <p:nvSpPr>
            <p:cNvPr id="3" name="文本框 2"/>
            <p:cNvSpPr txBox="1"/>
            <p:nvPr/>
          </p:nvSpPr>
          <p:spPr>
            <a:xfrm>
              <a:off x="902" y="6976"/>
              <a:ext cx="1196" cy="436"/>
            </a:xfrm>
            <a:prstGeom prst="rect">
              <a:avLst/>
            </a:prstGeom>
            <a:noFill/>
          </p:spPr>
          <p:txBody>
            <a:bodyPr wrap="none" rtlCol="0">
              <a:spAutoFit/>
            </a:bodyPr>
            <a:lstStyle/>
            <a:p>
              <a:r>
                <a:rPr kumimoji="1" lang="zh-CN" altLang="en-US" sz="750" dirty="0">
                  <a:latin typeface="宋体" charset="0"/>
                  <a:ea typeface="宋体" charset="0"/>
                  <a:cs typeface="宋体" charset="0"/>
                </a:rPr>
                <a:t>原始数据</a:t>
              </a:r>
            </a:p>
          </p:txBody>
        </p:sp>
        <p:grpSp>
          <p:nvGrpSpPr>
            <p:cNvPr id="5" name="组合 4"/>
            <p:cNvGrpSpPr/>
            <p:nvPr/>
          </p:nvGrpSpPr>
          <p:grpSpPr>
            <a:xfrm>
              <a:off x="2098" y="6380"/>
              <a:ext cx="8212" cy="2312"/>
              <a:chOff x="2098" y="6380"/>
              <a:chExt cx="8212" cy="2312"/>
            </a:xfrm>
          </p:grpSpPr>
          <p:sp>
            <p:nvSpPr>
              <p:cNvPr id="43" name="矩形 42"/>
              <p:cNvSpPr/>
              <p:nvPr/>
            </p:nvSpPr>
            <p:spPr>
              <a:xfrm>
                <a:off x="2197" y="6380"/>
                <a:ext cx="5289" cy="2260"/>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4" name="圆角矩形 3"/>
              <p:cNvSpPr/>
              <p:nvPr/>
            </p:nvSpPr>
            <p:spPr>
              <a:xfrm>
                <a:off x="2394" y="6529"/>
                <a:ext cx="1428" cy="128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kumimoji="1" lang="zh-CN" altLang="en-US" sz="750" dirty="0">
                    <a:latin typeface="宋体" charset="0"/>
                    <a:ea typeface="宋体" charset="0"/>
                    <a:cs typeface="宋体" charset="0"/>
                  </a:rPr>
                  <a:t>数据预处理</a:t>
                </a:r>
              </a:p>
            </p:txBody>
          </p:sp>
          <p:sp>
            <p:nvSpPr>
              <p:cNvPr id="17" name="圆角矩形 16"/>
              <p:cNvSpPr/>
              <p:nvPr/>
            </p:nvSpPr>
            <p:spPr>
              <a:xfrm>
                <a:off x="4160" y="6529"/>
                <a:ext cx="1428" cy="128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kumimoji="1" lang="zh-CN" altLang="en-US" sz="750" dirty="0">
                    <a:latin typeface="宋体" charset="0"/>
                    <a:ea typeface="宋体" charset="0"/>
                    <a:cs typeface="宋体" charset="0"/>
                  </a:rPr>
                  <a:t>特征提取</a:t>
                </a:r>
              </a:p>
            </p:txBody>
          </p:sp>
          <p:sp>
            <p:nvSpPr>
              <p:cNvPr id="18" name="圆角矩形 17"/>
              <p:cNvSpPr/>
              <p:nvPr/>
            </p:nvSpPr>
            <p:spPr>
              <a:xfrm>
                <a:off x="5926" y="6529"/>
                <a:ext cx="1428" cy="128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kumimoji="1" lang="zh-CN" altLang="en-US" sz="750" dirty="0">
                    <a:latin typeface="宋体" charset="0"/>
                    <a:ea typeface="宋体" charset="0"/>
                    <a:cs typeface="宋体" charset="0"/>
                  </a:rPr>
                  <a:t>特征转换</a:t>
                </a:r>
              </a:p>
            </p:txBody>
          </p:sp>
          <p:sp>
            <p:nvSpPr>
              <p:cNvPr id="19" name="圆角矩形 18"/>
              <p:cNvSpPr/>
              <p:nvPr/>
            </p:nvSpPr>
            <p:spPr>
              <a:xfrm>
                <a:off x="7692" y="6529"/>
                <a:ext cx="1428" cy="1281"/>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kumimoji="1" lang="zh-CN" altLang="en-US" sz="750" dirty="0">
                    <a:latin typeface="宋体" charset="0"/>
                    <a:ea typeface="宋体" charset="0"/>
                    <a:cs typeface="宋体" charset="0"/>
                  </a:rPr>
                  <a:t>预测识别</a:t>
                </a:r>
              </a:p>
            </p:txBody>
          </p:sp>
          <p:sp>
            <p:nvSpPr>
              <p:cNvPr id="29" name="文本框 28"/>
              <p:cNvSpPr txBox="1"/>
              <p:nvPr/>
            </p:nvSpPr>
            <p:spPr>
              <a:xfrm>
                <a:off x="9518" y="6976"/>
                <a:ext cx="792" cy="436"/>
              </a:xfrm>
              <a:prstGeom prst="rect">
                <a:avLst/>
              </a:prstGeom>
              <a:noFill/>
            </p:spPr>
            <p:txBody>
              <a:bodyPr wrap="none" rtlCol="0">
                <a:spAutoFit/>
              </a:bodyPr>
              <a:lstStyle/>
              <a:p>
                <a:r>
                  <a:rPr kumimoji="1" lang="zh-CN" altLang="en-US" sz="750" dirty="0">
                    <a:latin typeface="宋体" charset="0"/>
                    <a:ea typeface="宋体" charset="0"/>
                    <a:cs typeface="宋体" charset="0"/>
                  </a:rPr>
                  <a:t>结果</a:t>
                </a:r>
              </a:p>
            </p:txBody>
          </p:sp>
          <p:cxnSp>
            <p:nvCxnSpPr>
              <p:cNvPr id="9" name="直线箭头连接符 8"/>
              <p:cNvCxnSpPr>
                <a:stCxn id="3" idx="3"/>
                <a:endCxn id="4" idx="1"/>
              </p:cNvCxnSpPr>
              <p:nvPr/>
            </p:nvCxnSpPr>
            <p:spPr>
              <a:xfrm flipV="1">
                <a:off x="2098" y="7169"/>
                <a:ext cx="296" cy="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4" idx="3"/>
                <a:endCxn id="17" idx="1"/>
              </p:cNvCxnSpPr>
              <p:nvPr/>
            </p:nvCxnSpPr>
            <p:spPr>
              <a:xfrm>
                <a:off x="3823" y="7170"/>
                <a:ext cx="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17" idx="3"/>
                <a:endCxn id="18" idx="1"/>
              </p:cNvCxnSpPr>
              <p:nvPr/>
            </p:nvCxnSpPr>
            <p:spPr>
              <a:xfrm>
                <a:off x="5589" y="7170"/>
                <a:ext cx="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8" idx="3"/>
                <a:endCxn id="19" idx="1"/>
              </p:cNvCxnSpPr>
              <p:nvPr/>
            </p:nvCxnSpPr>
            <p:spPr>
              <a:xfrm>
                <a:off x="7355" y="7170"/>
                <a:ext cx="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9" idx="3"/>
                <a:endCxn id="29" idx="1"/>
              </p:cNvCxnSpPr>
              <p:nvPr/>
            </p:nvCxnSpPr>
            <p:spPr>
              <a:xfrm>
                <a:off x="9120" y="7169"/>
                <a:ext cx="398" cy="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左中括号 35"/>
              <p:cNvSpPr/>
              <p:nvPr/>
            </p:nvSpPr>
            <p:spPr>
              <a:xfrm rot="16200000">
                <a:off x="4805" y="6231"/>
                <a:ext cx="207" cy="360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latin typeface="宋体" charset="0"/>
                  <a:ea typeface="宋体" charset="0"/>
                  <a:cs typeface="宋体" charset="0"/>
                </a:endParaRPr>
              </a:p>
            </p:txBody>
          </p:sp>
          <p:sp>
            <p:nvSpPr>
              <p:cNvPr id="40" name="左中括号 39"/>
              <p:cNvSpPr/>
              <p:nvPr/>
            </p:nvSpPr>
            <p:spPr>
              <a:xfrm rot="16200000">
                <a:off x="8292" y="7475"/>
                <a:ext cx="229" cy="109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013">
                  <a:latin typeface="宋体" charset="0"/>
                  <a:ea typeface="宋体" charset="0"/>
                  <a:cs typeface="宋体" charset="0"/>
                </a:endParaRPr>
              </a:p>
            </p:txBody>
          </p:sp>
          <p:sp>
            <p:nvSpPr>
              <p:cNvPr id="41" name="文本框 40"/>
              <p:cNvSpPr txBox="1"/>
              <p:nvPr/>
            </p:nvSpPr>
            <p:spPr>
              <a:xfrm>
                <a:off x="4360" y="8252"/>
                <a:ext cx="1196" cy="436"/>
              </a:xfrm>
              <a:prstGeom prst="rect">
                <a:avLst/>
              </a:prstGeom>
              <a:noFill/>
            </p:spPr>
            <p:txBody>
              <a:bodyPr wrap="none" rtlCol="0">
                <a:spAutoFit/>
              </a:bodyPr>
              <a:lstStyle/>
              <a:p>
                <a:r>
                  <a:rPr kumimoji="1" lang="zh-CN" altLang="en-US" sz="750" dirty="0">
                    <a:latin typeface="宋体" charset="0"/>
                    <a:ea typeface="宋体" charset="0"/>
                    <a:cs typeface="宋体" charset="0"/>
                  </a:rPr>
                  <a:t>特征工程</a:t>
                </a:r>
              </a:p>
            </p:txBody>
          </p:sp>
          <p:sp>
            <p:nvSpPr>
              <p:cNvPr id="42" name="文本框 41"/>
              <p:cNvSpPr txBox="1"/>
              <p:nvPr/>
            </p:nvSpPr>
            <p:spPr>
              <a:xfrm>
                <a:off x="7861" y="8256"/>
                <a:ext cx="1196" cy="436"/>
              </a:xfrm>
              <a:prstGeom prst="rect">
                <a:avLst/>
              </a:prstGeom>
              <a:noFill/>
            </p:spPr>
            <p:txBody>
              <a:bodyPr wrap="none" rtlCol="0">
                <a:spAutoFit/>
              </a:bodyPr>
              <a:lstStyle/>
              <a:p>
                <a:r>
                  <a:rPr kumimoji="1" lang="zh-CN" altLang="en-US" sz="750" dirty="0">
                    <a:latin typeface="宋体" charset="0"/>
                    <a:ea typeface="宋体" charset="0"/>
                    <a:cs typeface="宋体" charset="0"/>
                  </a:rPr>
                  <a:t>浅层学习</a:t>
                </a:r>
                <a:endParaRPr kumimoji="1" lang="en-US" altLang="zh-CN" sz="750" dirty="0">
                  <a:latin typeface="宋体" charset="0"/>
                  <a:ea typeface="宋体" charset="0"/>
                  <a:cs typeface="宋体" charset="0"/>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深度学习技术的特点</a:t>
            </a:r>
          </a:p>
        </p:txBody>
      </p:sp>
      <p:pic>
        <p:nvPicPr>
          <p:cNvPr id="5" name="图片 4"/>
          <p:cNvPicPr>
            <a:picLocks noChangeAspect="1"/>
          </p:cNvPicPr>
          <p:nvPr/>
        </p:nvPicPr>
        <p:blipFill>
          <a:blip r:embed="rId2"/>
          <a:stretch>
            <a:fillRect/>
          </a:stretch>
        </p:blipFill>
        <p:spPr>
          <a:xfrm>
            <a:off x="3043560" y="5284165"/>
            <a:ext cx="3120866" cy="1737836"/>
          </a:xfrm>
          <a:prstGeom prst="rect">
            <a:avLst/>
          </a:prstGeom>
        </p:spPr>
      </p:pic>
      <p:pic>
        <p:nvPicPr>
          <p:cNvPr id="6" name="图片 5"/>
          <p:cNvPicPr>
            <a:picLocks noChangeAspect="1"/>
          </p:cNvPicPr>
          <p:nvPr/>
        </p:nvPicPr>
        <p:blipFill>
          <a:blip r:embed="rId3"/>
          <a:stretch>
            <a:fillRect/>
          </a:stretch>
        </p:blipFill>
        <p:spPr>
          <a:xfrm>
            <a:off x="687373" y="3904045"/>
            <a:ext cx="4339719" cy="1166133"/>
          </a:xfrm>
          <a:prstGeom prst="rect">
            <a:avLst/>
          </a:prstGeom>
        </p:spPr>
      </p:pic>
      <p:pic>
        <p:nvPicPr>
          <p:cNvPr id="7" name="图片 6"/>
          <p:cNvPicPr>
            <a:picLocks noChangeAspect="1"/>
          </p:cNvPicPr>
          <p:nvPr/>
        </p:nvPicPr>
        <p:blipFill>
          <a:blip r:embed="rId4"/>
          <a:stretch>
            <a:fillRect/>
          </a:stretch>
        </p:blipFill>
        <p:spPr>
          <a:xfrm>
            <a:off x="5590263" y="2277538"/>
            <a:ext cx="3186467" cy="2124477"/>
          </a:xfrm>
          <a:prstGeom prst="rect">
            <a:avLst/>
          </a:prstGeom>
        </p:spPr>
      </p:pic>
      <p:sp>
        <p:nvSpPr>
          <p:cNvPr id="16" name="Text Placeholder 2">
            <a:extLst>
              <a:ext uri="{FF2B5EF4-FFF2-40B4-BE49-F238E27FC236}">
                <a16:creationId xmlns:a16="http://schemas.microsoft.com/office/drawing/2014/main" id="{D532C34F-9C97-F54A-BE90-4F9D5ED6DD1A}"/>
              </a:ext>
            </a:extLst>
          </p:cNvPr>
          <p:cNvSpPr txBox="1"/>
          <p:nvPr/>
        </p:nvSpPr>
        <p:spPr>
          <a:xfrm>
            <a:off x="124201" y="1266300"/>
            <a:ext cx="5669009" cy="300662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5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传统机器学习 </a:t>
            </a:r>
            <a:r>
              <a:rPr lang="en-US" altLang="zh-CN" sz="1350" b="1" dirty="0">
                <a:solidFill>
                  <a:srgbClr val="636D78"/>
                </a:solidFill>
                <a:latin typeface="SimHei" panose="02010609060101010101" pitchFamily="49" charset="-122"/>
                <a:ea typeface="SimHei" panose="02010609060101010101" pitchFamily="49" charset="-122"/>
                <a:cs typeface="宋体" charset="0"/>
              </a:rPr>
              <a:t>vs</a:t>
            </a:r>
            <a:r>
              <a:rPr lang="zh-CN" altLang="en-US" sz="1350" b="1" dirty="0">
                <a:solidFill>
                  <a:srgbClr val="636D78"/>
                </a:solidFill>
                <a:latin typeface="SimHei" panose="02010609060101010101" pitchFamily="49" charset="-122"/>
                <a:ea typeface="SimHei" panose="02010609060101010101" pitchFamily="49" charset="-122"/>
                <a:cs typeface="宋体" charset="0"/>
              </a:rPr>
              <a:t> 深度学习</a:t>
            </a:r>
            <a:endParaRPr lang="en-US" altLang="zh-CN" sz="1350" b="1" dirty="0">
              <a:solidFill>
                <a:srgbClr val="636D78"/>
              </a:solidFill>
              <a:latin typeface="SimHei" panose="02010609060101010101" pitchFamily="49" charset="-122"/>
              <a:ea typeface="SimHei" panose="02010609060101010101" pitchFamily="49" charset="-122"/>
              <a:cs typeface="宋体" charset="0"/>
            </a:endParaRPr>
          </a:p>
          <a:p>
            <a:pPr lvl="1">
              <a:lnSpc>
                <a:spcPts val="1500"/>
              </a:lnSpc>
            </a:pPr>
            <a:r>
              <a:rPr lang="zh-CN" altLang="en-US" sz="1200" dirty="0">
                <a:solidFill>
                  <a:srgbClr val="636D78"/>
                </a:solidFill>
                <a:latin typeface="宋体" charset="0"/>
                <a:ea typeface="宋体" charset="0"/>
                <a:cs typeface="宋体" charset="0"/>
              </a:rPr>
              <a:t>传统机器学习：人工设计特征</a:t>
            </a:r>
            <a:endParaRPr lang="en-US" altLang="zh-CN" sz="120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在实际应用中，设计</a:t>
            </a:r>
            <a:r>
              <a:rPr lang="zh-CN" altLang="en-US" sz="1050" b="1" dirty="0">
                <a:solidFill>
                  <a:schemeClr val="accent2"/>
                </a:solidFill>
                <a:latin typeface="宋体" charset="0"/>
                <a:ea typeface="宋体" charset="0"/>
                <a:cs typeface="宋体" charset="0"/>
              </a:rPr>
              <a:t>特征</a:t>
            </a:r>
            <a:r>
              <a:rPr lang="zh-CN" altLang="en-US" sz="1050" dirty="0">
                <a:solidFill>
                  <a:srgbClr val="636D78"/>
                </a:solidFill>
                <a:latin typeface="宋体" charset="0"/>
                <a:ea typeface="宋体" charset="0"/>
                <a:cs typeface="宋体" charset="0"/>
              </a:rPr>
              <a:t>往往比分类器更重要</a:t>
            </a:r>
            <a:endParaRPr lang="en-US" altLang="zh-CN" sz="105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预处理：经过数据的预处理，如去除噪声等。比如在文本分类中，去除停用词等。</a:t>
            </a:r>
            <a:endParaRPr lang="en-US" altLang="zh-CN" sz="105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特征提取：从原始数据中提取一些有效的特征。比如在图像分类中，提取边缘、尺度不变特征变换特征等。</a:t>
            </a:r>
            <a:endParaRPr lang="en-US" altLang="zh-CN" sz="1050" dirty="0">
              <a:solidFill>
                <a:srgbClr val="636D78"/>
              </a:solidFill>
              <a:latin typeface="宋体" charset="0"/>
              <a:ea typeface="宋体" charset="0"/>
              <a:cs typeface="宋体" charset="0"/>
            </a:endParaRPr>
          </a:p>
          <a:p>
            <a:pPr lvl="2">
              <a:lnSpc>
                <a:spcPts val="1500"/>
              </a:lnSpc>
            </a:pPr>
            <a:r>
              <a:rPr lang="zh-CN" altLang="en-US" sz="1050" dirty="0">
                <a:solidFill>
                  <a:srgbClr val="636D78"/>
                </a:solidFill>
                <a:latin typeface="宋体" charset="0"/>
                <a:ea typeface="宋体" charset="0"/>
                <a:cs typeface="宋体" charset="0"/>
              </a:rPr>
              <a:t>特征转换：对特征进行一定的加工，比如降维和升维。降维包括</a:t>
            </a:r>
            <a:endParaRPr lang="en-US" altLang="zh-CN" sz="1050" dirty="0">
              <a:solidFill>
                <a:srgbClr val="636D78"/>
              </a:solidFill>
              <a:latin typeface="宋体" charset="0"/>
              <a:ea typeface="宋体" charset="0"/>
              <a:cs typeface="宋体" charset="0"/>
            </a:endParaRPr>
          </a:p>
          <a:p>
            <a:pPr lvl="3">
              <a:lnSpc>
                <a:spcPts val="1500"/>
              </a:lnSpc>
            </a:pPr>
            <a:r>
              <a:rPr lang="zh-CN" altLang="en-US" sz="1050" dirty="0">
                <a:solidFill>
                  <a:srgbClr val="636D78"/>
                </a:solidFill>
                <a:latin typeface="宋体" charset="0"/>
                <a:ea typeface="宋体" charset="0"/>
                <a:cs typeface="宋体" charset="0"/>
              </a:rPr>
              <a:t>特征抽取（</a:t>
            </a:r>
            <a:r>
              <a:rPr lang="en-US" sz="1050" dirty="0">
                <a:solidFill>
                  <a:srgbClr val="636D78"/>
                </a:solidFill>
                <a:latin typeface="宋体" charset="0"/>
                <a:ea typeface="宋体" charset="0"/>
                <a:cs typeface="宋体" charset="0"/>
              </a:rPr>
              <a:t>Feature Extraction）：PCA、LDA </a:t>
            </a:r>
          </a:p>
          <a:p>
            <a:pPr lvl="3">
              <a:lnSpc>
                <a:spcPts val="1500"/>
              </a:lnSpc>
            </a:pPr>
            <a:r>
              <a:rPr lang="zh-CN" altLang="en-US" sz="1050" dirty="0">
                <a:solidFill>
                  <a:srgbClr val="636D78"/>
                </a:solidFill>
                <a:latin typeface="宋体" charset="0"/>
                <a:ea typeface="宋体" charset="0"/>
                <a:cs typeface="宋体" charset="0"/>
              </a:rPr>
              <a:t>特征选择（</a:t>
            </a:r>
            <a:r>
              <a:rPr lang="en-US" sz="1050" dirty="0">
                <a:solidFill>
                  <a:srgbClr val="636D78"/>
                </a:solidFill>
                <a:latin typeface="宋体" charset="0"/>
                <a:ea typeface="宋体" charset="0"/>
                <a:cs typeface="宋体" charset="0"/>
              </a:rPr>
              <a:t>Feature Selection）：</a:t>
            </a:r>
            <a:r>
              <a:rPr lang="zh-CN" altLang="en-US" sz="1050" dirty="0">
                <a:solidFill>
                  <a:srgbClr val="636D78"/>
                </a:solidFill>
                <a:latin typeface="宋体" charset="0"/>
                <a:ea typeface="宋体" charset="0"/>
                <a:cs typeface="宋体" charset="0"/>
              </a:rPr>
              <a:t>互信息、</a:t>
            </a:r>
            <a:r>
              <a:rPr lang="en-US" sz="1050" dirty="0">
                <a:solidFill>
                  <a:srgbClr val="636D78"/>
                </a:solidFill>
                <a:latin typeface="宋体" charset="0"/>
                <a:ea typeface="宋体" charset="0"/>
                <a:cs typeface="宋体" charset="0"/>
              </a:rPr>
              <a:t>TF-IDF</a:t>
            </a:r>
          </a:p>
          <a:p>
            <a:pPr lvl="1">
              <a:lnSpc>
                <a:spcPts val="1500"/>
              </a:lnSpc>
            </a:pPr>
            <a:r>
              <a:rPr lang="zh-CN" altLang="en-US" sz="1200" dirty="0">
                <a:solidFill>
                  <a:srgbClr val="636D78"/>
                </a:solidFill>
                <a:latin typeface="宋体" charset="0"/>
                <a:ea typeface="宋体" charset="0"/>
                <a:cs typeface="宋体" charset="0"/>
              </a:rPr>
              <a:t>深度学习：一种</a:t>
            </a:r>
            <a:r>
              <a:rPr lang="zh-CN" altLang="en-US" sz="1200" dirty="0">
                <a:solidFill>
                  <a:schemeClr val="accent2"/>
                </a:solidFill>
                <a:latin typeface="宋体" charset="0"/>
                <a:ea typeface="宋体" charset="0"/>
                <a:cs typeface="宋体" charset="0"/>
              </a:rPr>
              <a:t>端到端</a:t>
            </a:r>
            <a:r>
              <a:rPr lang="zh-CN" altLang="en-US" sz="1200" dirty="0">
                <a:solidFill>
                  <a:srgbClr val="636D78"/>
                </a:solidFill>
                <a:latin typeface="宋体" charset="0"/>
                <a:ea typeface="宋体" charset="0"/>
                <a:cs typeface="宋体" charset="0"/>
              </a:rPr>
              <a:t>的学习范式</a:t>
            </a:r>
            <a:endParaRPr lang="en-US" sz="1200" dirty="0">
              <a:solidFill>
                <a:srgbClr val="636D78"/>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822883" y="942762"/>
            <a:ext cx="5585321" cy="3914988"/>
            <a:chOff x="1540824" y="1519551"/>
            <a:chExt cx="6493632" cy="4551662"/>
          </a:xfrm>
        </p:grpSpPr>
        <p:pic>
          <p:nvPicPr>
            <p:cNvPr id="4" name="图片 3"/>
            <p:cNvPicPr>
              <a:picLocks noChangeAspect="1"/>
            </p:cNvPicPr>
            <p:nvPr/>
          </p:nvPicPr>
          <p:blipFill>
            <a:blip r:embed="rId2"/>
            <a:stretch>
              <a:fillRect/>
            </a:stretch>
          </p:blipFill>
          <p:spPr>
            <a:xfrm>
              <a:off x="1540824" y="1850352"/>
              <a:ext cx="6493632" cy="4220861"/>
            </a:xfrm>
            <a:prstGeom prst="rect">
              <a:avLst/>
            </a:prstGeom>
          </p:spPr>
        </p:pic>
        <p:sp>
          <p:nvSpPr>
            <p:cNvPr id="8" name="矩形 7"/>
            <p:cNvSpPr/>
            <p:nvPr/>
          </p:nvSpPr>
          <p:spPr>
            <a:xfrm>
              <a:off x="6209607" y="2028305"/>
              <a:ext cx="448887"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29" name="矩形 28"/>
            <p:cNvSpPr/>
            <p:nvPr/>
          </p:nvSpPr>
          <p:spPr>
            <a:xfrm>
              <a:off x="5904807" y="4023418"/>
              <a:ext cx="753687"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30" name="矩形 29"/>
            <p:cNvSpPr/>
            <p:nvPr/>
          </p:nvSpPr>
          <p:spPr>
            <a:xfrm>
              <a:off x="2997765" y="2537058"/>
              <a:ext cx="219261"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31" name="矩形 30"/>
            <p:cNvSpPr/>
            <p:nvPr/>
          </p:nvSpPr>
          <p:spPr>
            <a:xfrm>
              <a:off x="4367800" y="1519551"/>
              <a:ext cx="183434" cy="1017507"/>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32" name="矩形 31"/>
            <p:cNvSpPr/>
            <p:nvPr/>
          </p:nvSpPr>
          <p:spPr>
            <a:xfrm>
              <a:off x="4031819" y="1755081"/>
              <a:ext cx="671961" cy="414544"/>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33" name="矩形 32"/>
            <p:cNvSpPr/>
            <p:nvPr/>
          </p:nvSpPr>
          <p:spPr>
            <a:xfrm>
              <a:off x="3773978" y="3998504"/>
              <a:ext cx="838271" cy="174486"/>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本课程的学习方法</a:t>
            </a:r>
          </a:p>
        </p:txBody>
      </p:sp>
      <p:sp>
        <p:nvSpPr>
          <p:cNvPr id="39" name="Text Placeholder 2"/>
          <p:cNvSpPr txBox="1"/>
          <p:nvPr/>
        </p:nvSpPr>
        <p:spPr>
          <a:xfrm>
            <a:off x="124201" y="1266300"/>
            <a:ext cx="5669009" cy="300662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350" b="1" dirty="0">
                <a:solidFill>
                  <a:srgbClr val="636D78"/>
                </a:solidFill>
                <a:latin typeface="SimHei" panose="02010609060101010101" pitchFamily="49" charset="-122"/>
                <a:ea typeface="SimHei" panose="02010609060101010101" pitchFamily="49" charset="-122"/>
                <a:cs typeface="宋体" charset="0"/>
              </a:rPr>
              <a:t>机器学习与深度学习材料</a:t>
            </a:r>
          </a:p>
        </p:txBody>
      </p:sp>
      <p:sp>
        <p:nvSpPr>
          <p:cNvPr id="10" name="文本框 9"/>
          <p:cNvSpPr txBox="1"/>
          <p:nvPr/>
        </p:nvSpPr>
        <p:spPr>
          <a:xfrm>
            <a:off x="218082" y="1638811"/>
            <a:ext cx="1309943" cy="415498"/>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书中例子多而形象，适合当做工具书</a:t>
            </a:r>
          </a:p>
        </p:txBody>
      </p:sp>
      <p:sp>
        <p:nvSpPr>
          <p:cNvPr id="34" name="文本框 33"/>
          <p:cNvSpPr txBox="1"/>
          <p:nvPr/>
        </p:nvSpPr>
        <p:spPr>
          <a:xfrm>
            <a:off x="2379071" y="1172098"/>
            <a:ext cx="1184489" cy="415498"/>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模型</a:t>
            </a:r>
            <a:r>
              <a:rPr kumimoji="1" lang="en-US" altLang="zh-CN" sz="1050" dirty="0">
                <a:solidFill>
                  <a:schemeClr val="accent2"/>
                </a:solidFill>
                <a:latin typeface="宋体" charset="0"/>
                <a:ea typeface="宋体" charset="0"/>
                <a:cs typeface="宋体" charset="0"/>
              </a:rPr>
              <a:t>+</a:t>
            </a:r>
            <a:r>
              <a:rPr kumimoji="1" lang="zh-CN" altLang="en-US" sz="1050" dirty="0">
                <a:solidFill>
                  <a:schemeClr val="accent2"/>
                </a:solidFill>
                <a:latin typeface="宋体" charset="0"/>
                <a:ea typeface="宋体" charset="0"/>
                <a:cs typeface="宋体" charset="0"/>
              </a:rPr>
              <a:t>策略</a:t>
            </a:r>
            <a:r>
              <a:rPr kumimoji="1" lang="en-US" altLang="zh-CN" sz="1050" dirty="0">
                <a:solidFill>
                  <a:schemeClr val="accent2"/>
                </a:solidFill>
                <a:latin typeface="宋体" charset="0"/>
                <a:ea typeface="宋体" charset="0"/>
                <a:cs typeface="宋体" charset="0"/>
              </a:rPr>
              <a:t>+</a:t>
            </a:r>
            <a:r>
              <a:rPr kumimoji="1" lang="zh-CN" altLang="en-US" sz="1050" dirty="0">
                <a:solidFill>
                  <a:schemeClr val="accent2"/>
                </a:solidFill>
                <a:latin typeface="宋体" charset="0"/>
                <a:ea typeface="宋体" charset="0"/>
                <a:cs typeface="宋体" charset="0"/>
              </a:rPr>
              <a:t>算法（从概率角度）</a:t>
            </a:r>
          </a:p>
        </p:txBody>
      </p:sp>
      <p:sp>
        <p:nvSpPr>
          <p:cNvPr id="35" name="文本框 34"/>
          <p:cNvSpPr txBox="1"/>
          <p:nvPr/>
        </p:nvSpPr>
        <p:spPr>
          <a:xfrm>
            <a:off x="3615544" y="1375209"/>
            <a:ext cx="1556188"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机器学习（公理化角度）</a:t>
            </a:r>
          </a:p>
        </p:txBody>
      </p:sp>
      <p:sp>
        <p:nvSpPr>
          <p:cNvPr id="36" name="文本框 35"/>
          <p:cNvSpPr txBox="1"/>
          <p:nvPr/>
        </p:nvSpPr>
        <p:spPr>
          <a:xfrm>
            <a:off x="235568" y="3043782"/>
            <a:ext cx="1370472" cy="415498"/>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讲理论，不会讲推导</a:t>
            </a:r>
          </a:p>
        </p:txBody>
      </p:sp>
      <p:sp>
        <p:nvSpPr>
          <p:cNvPr id="37" name="文本框 36"/>
          <p:cNvSpPr txBox="1"/>
          <p:nvPr/>
        </p:nvSpPr>
        <p:spPr>
          <a:xfrm>
            <a:off x="2286436" y="3041765"/>
            <a:ext cx="1164020"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经典，缺前沿</a:t>
            </a:r>
          </a:p>
        </p:txBody>
      </p:sp>
      <p:sp>
        <p:nvSpPr>
          <p:cNvPr id="38" name="文本框 37"/>
          <p:cNvSpPr txBox="1"/>
          <p:nvPr/>
        </p:nvSpPr>
        <p:spPr>
          <a:xfrm>
            <a:off x="3662947" y="3041764"/>
            <a:ext cx="1277078"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从贝叶斯角度</a:t>
            </a:r>
          </a:p>
        </p:txBody>
      </p:sp>
      <p:sp>
        <p:nvSpPr>
          <p:cNvPr id="40" name="文本框 39"/>
          <p:cNvSpPr txBox="1"/>
          <p:nvPr/>
        </p:nvSpPr>
        <p:spPr>
          <a:xfrm>
            <a:off x="6323958" y="2625034"/>
            <a:ext cx="1081762"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花书：</a:t>
            </a:r>
            <a:r>
              <a:rPr kumimoji="1" lang="en-US" altLang="zh-CN" sz="1050" dirty="0">
                <a:solidFill>
                  <a:schemeClr val="accent2"/>
                </a:solidFill>
                <a:latin typeface="宋体" charset="0"/>
                <a:ea typeface="宋体" charset="0"/>
                <a:cs typeface="宋体" charset="0"/>
              </a:rPr>
              <a:t>DL </a:t>
            </a:r>
            <a:r>
              <a:rPr kumimoji="1" lang="zh-CN" altLang="en-US" sz="1050" dirty="0">
                <a:solidFill>
                  <a:schemeClr val="accent2"/>
                </a:solidFill>
                <a:latin typeface="宋体" charset="0"/>
                <a:ea typeface="宋体" charset="0"/>
                <a:cs typeface="宋体" charset="0"/>
              </a:rPr>
              <a:t>圣经</a:t>
            </a:r>
          </a:p>
        </p:txBody>
      </p:sp>
      <p:sp>
        <p:nvSpPr>
          <p:cNvPr id="41" name="文本框 40"/>
          <p:cNvSpPr txBox="1"/>
          <p:nvPr/>
        </p:nvSpPr>
        <p:spPr>
          <a:xfrm>
            <a:off x="5079433" y="954779"/>
            <a:ext cx="2566812" cy="253916"/>
          </a:xfrm>
          <a:prstGeom prst="rect">
            <a:avLst/>
          </a:prstGeom>
          <a:noFill/>
        </p:spPr>
        <p:txBody>
          <a:bodyPr wrap="square" rtlCol="0">
            <a:spAutoFit/>
          </a:bodyPr>
          <a:lstStyle/>
          <a:p>
            <a:r>
              <a:rPr kumimoji="1" lang="en-GB" altLang="zh-CN" sz="1050" dirty="0">
                <a:solidFill>
                  <a:schemeClr val="accent2"/>
                </a:solidFill>
                <a:latin typeface="宋体" charset="0"/>
                <a:ea typeface="宋体" charset="0"/>
                <a:cs typeface="宋体" charset="0"/>
              </a:rPr>
              <a:t>2k </a:t>
            </a:r>
            <a:r>
              <a:rPr kumimoji="1" lang="zh-CN" altLang="en-US" sz="1050" dirty="0">
                <a:solidFill>
                  <a:schemeClr val="accent2"/>
                </a:solidFill>
                <a:latin typeface="宋体" charset="0"/>
                <a:ea typeface="宋体" charset="0"/>
                <a:cs typeface="宋体" charset="0"/>
              </a:rPr>
              <a:t>多页，难啃，概率模型的角度出发</a:t>
            </a:r>
          </a:p>
        </p:txBody>
      </p:sp>
      <p:sp>
        <p:nvSpPr>
          <p:cNvPr id="42" name="文本框 41"/>
          <p:cNvSpPr txBox="1"/>
          <p:nvPr/>
        </p:nvSpPr>
        <p:spPr>
          <a:xfrm>
            <a:off x="6189630" y="3643380"/>
            <a:ext cx="1158343"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科普，培养直觉</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本课程的学习方法</a:t>
            </a:r>
          </a:p>
        </p:txBody>
      </p:sp>
      <p:grpSp>
        <p:nvGrpSpPr>
          <p:cNvPr id="4" name="组合 3">
            <a:extLst>
              <a:ext uri="{FF2B5EF4-FFF2-40B4-BE49-F238E27FC236}">
                <a16:creationId xmlns:a16="http://schemas.microsoft.com/office/drawing/2014/main" id="{E53E4849-4A2C-7F49-81E5-386EC4923E91}"/>
              </a:ext>
            </a:extLst>
          </p:cNvPr>
          <p:cNvGrpSpPr/>
          <p:nvPr/>
        </p:nvGrpSpPr>
        <p:grpSpPr>
          <a:xfrm>
            <a:off x="868000" y="1543983"/>
            <a:ext cx="5517942" cy="3496647"/>
            <a:chOff x="1157333" y="2058644"/>
            <a:chExt cx="7357256" cy="4662196"/>
          </a:xfrm>
        </p:grpSpPr>
        <p:pic>
          <p:nvPicPr>
            <p:cNvPr id="2" name="图片 1"/>
            <p:cNvPicPr>
              <a:picLocks noChangeAspect="1"/>
            </p:cNvPicPr>
            <p:nvPr/>
          </p:nvPicPr>
          <p:blipFill>
            <a:blip r:embed="rId2"/>
            <a:stretch>
              <a:fillRect/>
            </a:stretch>
          </p:blipFill>
          <p:spPr>
            <a:xfrm>
              <a:off x="1157333" y="2058644"/>
              <a:ext cx="7357256" cy="4662196"/>
            </a:xfrm>
            <a:prstGeom prst="rect">
              <a:avLst/>
            </a:prstGeom>
          </p:spPr>
        </p:pic>
        <p:sp>
          <p:nvSpPr>
            <p:cNvPr id="3" name="矩形 2"/>
            <p:cNvSpPr/>
            <p:nvPr/>
          </p:nvSpPr>
          <p:spPr>
            <a:xfrm>
              <a:off x="2853806" y="2224060"/>
              <a:ext cx="818712" cy="1587725"/>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43" name="矩形 42"/>
            <p:cNvSpPr/>
            <p:nvPr/>
          </p:nvSpPr>
          <p:spPr>
            <a:xfrm>
              <a:off x="3292754" y="4541520"/>
              <a:ext cx="818712" cy="1363225"/>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44" name="矩形 43"/>
            <p:cNvSpPr/>
            <p:nvPr/>
          </p:nvSpPr>
          <p:spPr>
            <a:xfrm>
              <a:off x="5482993" y="2309884"/>
              <a:ext cx="660189" cy="1587725"/>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45" name="矩形 44"/>
            <p:cNvSpPr/>
            <p:nvPr/>
          </p:nvSpPr>
          <p:spPr>
            <a:xfrm>
              <a:off x="5982933" y="4684254"/>
              <a:ext cx="599464" cy="1587725"/>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46" name="矩形 45"/>
            <p:cNvSpPr/>
            <p:nvPr/>
          </p:nvSpPr>
          <p:spPr>
            <a:xfrm>
              <a:off x="6383599" y="4861806"/>
              <a:ext cx="599464" cy="1587725"/>
            </a:xfrm>
            <a:prstGeom prst="rect">
              <a:avLst/>
            </a:prstGeom>
            <a:solidFill>
              <a:schemeClr val="bg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sp>
        <p:nvSpPr>
          <p:cNvPr id="40" name="文本框 39"/>
          <p:cNvSpPr txBox="1"/>
          <p:nvPr/>
        </p:nvSpPr>
        <p:spPr>
          <a:xfrm>
            <a:off x="244622" y="1668045"/>
            <a:ext cx="779242" cy="577081"/>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工程角度，无需高等数学背景</a:t>
            </a:r>
          </a:p>
        </p:txBody>
      </p:sp>
      <p:sp>
        <p:nvSpPr>
          <p:cNvPr id="47" name="文本框 46"/>
          <p:cNvSpPr txBox="1"/>
          <p:nvPr/>
        </p:nvSpPr>
        <p:spPr>
          <a:xfrm>
            <a:off x="268707" y="3015307"/>
            <a:ext cx="859074" cy="577081"/>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参数非参数</a:t>
            </a:r>
            <a:r>
              <a:rPr kumimoji="1" lang="en-US" altLang="zh-CN" sz="1050" dirty="0">
                <a:solidFill>
                  <a:schemeClr val="accent2"/>
                </a:solidFill>
                <a:latin typeface="宋体" charset="0"/>
                <a:ea typeface="宋体" charset="0"/>
                <a:cs typeface="宋体" charset="0"/>
              </a:rPr>
              <a:t>+</a:t>
            </a:r>
            <a:r>
              <a:rPr kumimoji="1" lang="zh-CN" altLang="en-US" sz="1050" dirty="0">
                <a:solidFill>
                  <a:schemeClr val="accent2"/>
                </a:solidFill>
                <a:latin typeface="宋体" charset="0"/>
                <a:ea typeface="宋体" charset="0"/>
                <a:cs typeface="宋体" charset="0"/>
              </a:rPr>
              <a:t>频率贝叶斯角度</a:t>
            </a:r>
          </a:p>
        </p:txBody>
      </p:sp>
      <p:sp>
        <p:nvSpPr>
          <p:cNvPr id="48" name="文本框 47"/>
          <p:cNvSpPr txBox="1"/>
          <p:nvPr/>
        </p:nvSpPr>
        <p:spPr>
          <a:xfrm>
            <a:off x="124200" y="3877754"/>
            <a:ext cx="1348346" cy="415498"/>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讲理论，不会讲推导</a:t>
            </a:r>
          </a:p>
        </p:txBody>
      </p:sp>
      <p:sp>
        <p:nvSpPr>
          <p:cNvPr id="49" name="文本框 48"/>
          <p:cNvSpPr txBox="1"/>
          <p:nvPr/>
        </p:nvSpPr>
        <p:spPr>
          <a:xfrm>
            <a:off x="2892189" y="1346882"/>
            <a:ext cx="1469564"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统计角度</a:t>
            </a:r>
          </a:p>
        </p:txBody>
      </p:sp>
      <p:sp>
        <p:nvSpPr>
          <p:cNvPr id="50" name="文本框 49"/>
          <p:cNvSpPr txBox="1"/>
          <p:nvPr/>
        </p:nvSpPr>
        <p:spPr>
          <a:xfrm>
            <a:off x="3737833" y="2247173"/>
            <a:ext cx="1469564"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贝叶斯角度</a:t>
            </a:r>
          </a:p>
        </p:txBody>
      </p:sp>
      <p:sp>
        <p:nvSpPr>
          <p:cNvPr id="51" name="文本框 50"/>
          <p:cNvSpPr txBox="1"/>
          <p:nvPr/>
        </p:nvSpPr>
        <p:spPr>
          <a:xfrm>
            <a:off x="3452772" y="4665143"/>
            <a:ext cx="1469564" cy="253916"/>
          </a:xfrm>
          <a:prstGeom prst="rect">
            <a:avLst/>
          </a:prstGeom>
          <a:noFill/>
        </p:spPr>
        <p:txBody>
          <a:bodyPr wrap="square" rtlCol="0">
            <a:spAutoFit/>
          </a:bodyPr>
          <a:lstStyle/>
          <a:p>
            <a:r>
              <a:rPr kumimoji="1" lang="en-GB" altLang="zh-CN" sz="1050" dirty="0">
                <a:solidFill>
                  <a:schemeClr val="accent2"/>
                </a:solidFill>
                <a:latin typeface="宋体" charset="0"/>
                <a:ea typeface="宋体" charset="0"/>
                <a:cs typeface="宋体" charset="0"/>
              </a:rPr>
              <a:t>DL </a:t>
            </a:r>
            <a:r>
              <a:rPr kumimoji="1" lang="zh-CN" altLang="en-US" sz="1050" dirty="0">
                <a:solidFill>
                  <a:schemeClr val="accent2"/>
                </a:solidFill>
                <a:latin typeface="宋体" charset="0"/>
                <a:ea typeface="宋体" charset="0"/>
                <a:cs typeface="宋体" charset="0"/>
              </a:rPr>
              <a:t>应用角度</a:t>
            </a:r>
          </a:p>
        </p:txBody>
      </p:sp>
      <p:sp>
        <p:nvSpPr>
          <p:cNvPr id="52" name="文本框 51"/>
          <p:cNvSpPr txBox="1"/>
          <p:nvPr/>
        </p:nvSpPr>
        <p:spPr>
          <a:xfrm>
            <a:off x="4520440" y="1337751"/>
            <a:ext cx="1469564"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统计方法集大成的书</a:t>
            </a:r>
          </a:p>
        </p:txBody>
      </p:sp>
      <p:sp>
        <p:nvSpPr>
          <p:cNvPr id="53" name="文本框 52"/>
          <p:cNvSpPr txBox="1"/>
          <p:nvPr/>
        </p:nvSpPr>
        <p:spPr>
          <a:xfrm>
            <a:off x="5578249" y="2220791"/>
            <a:ext cx="1469564"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贝叶斯角度完整介绍</a:t>
            </a:r>
          </a:p>
        </p:txBody>
      </p:sp>
      <p:sp>
        <p:nvSpPr>
          <p:cNvPr id="54" name="文本框 53"/>
          <p:cNvSpPr txBox="1"/>
          <p:nvPr/>
        </p:nvSpPr>
        <p:spPr>
          <a:xfrm>
            <a:off x="6329545" y="3564733"/>
            <a:ext cx="1469564" cy="253916"/>
          </a:xfrm>
          <a:prstGeom prst="rect">
            <a:avLst/>
          </a:prstGeom>
          <a:noFill/>
        </p:spPr>
        <p:txBody>
          <a:bodyPr wrap="square" rtlCol="0">
            <a:spAutoFit/>
          </a:bodyPr>
          <a:lstStyle/>
          <a:p>
            <a:r>
              <a:rPr kumimoji="1" lang="zh-CN" altLang="en-US" sz="1050" dirty="0">
                <a:solidFill>
                  <a:schemeClr val="accent2"/>
                </a:solidFill>
                <a:latin typeface="宋体" charset="0"/>
                <a:ea typeface="宋体" charset="0"/>
                <a:cs typeface="宋体" charset="0"/>
              </a:rPr>
              <a:t>大量数学推导</a:t>
            </a:r>
          </a:p>
        </p:txBody>
      </p:sp>
      <p:sp>
        <p:nvSpPr>
          <p:cNvPr id="29" name="Text Placeholder 2">
            <a:extLst>
              <a:ext uri="{FF2B5EF4-FFF2-40B4-BE49-F238E27FC236}">
                <a16:creationId xmlns:a16="http://schemas.microsoft.com/office/drawing/2014/main" id="{E097425D-9838-1E4F-AABA-3B8D692C2ECB}"/>
              </a:ext>
            </a:extLst>
          </p:cNvPr>
          <p:cNvSpPr txBox="1"/>
          <p:nvPr/>
        </p:nvSpPr>
        <p:spPr>
          <a:xfrm>
            <a:off x="124201" y="1266300"/>
            <a:ext cx="5669009" cy="300662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350" b="1" dirty="0">
                <a:solidFill>
                  <a:srgbClr val="636D78"/>
                </a:solidFill>
                <a:latin typeface="SimHei" panose="02010609060101010101" pitchFamily="49" charset="-122"/>
                <a:ea typeface="SimHei" panose="02010609060101010101" pitchFamily="49" charset="-122"/>
                <a:cs typeface="宋体" charset="0"/>
              </a:rPr>
              <a:t>机器学习与深度学习材料</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深度学习技术的起源</a:t>
            </a:r>
          </a:p>
        </p:txBody>
      </p:sp>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grpSp>
      <p:sp>
        <p:nvSpPr>
          <p:cNvPr id="29" name="Text Placeholder 2"/>
          <p:cNvSpPr txBox="1"/>
          <p:nvPr/>
        </p:nvSpPr>
        <p:spPr>
          <a:xfrm>
            <a:off x="113400" y="1266300"/>
            <a:ext cx="5669009" cy="263266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200" b="1" dirty="0">
                <a:solidFill>
                  <a:srgbClr val="636D78"/>
                </a:solidFill>
                <a:latin typeface="SimHei" panose="02010609060101010101" pitchFamily="49" charset="-122"/>
                <a:ea typeface="SimHei" panose="02010609060101010101" pitchFamily="49" charset="-122"/>
                <a:cs typeface="宋体" charset="0"/>
              </a:rPr>
              <a:t>机器学习</a:t>
            </a:r>
            <a:r>
              <a:rPr lang="en-US" altLang="zh-CN" sz="1200"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 人工智能的一个重要学科分支，多领域交叉学科</a:t>
            </a:r>
            <a:endParaRPr lang="en-US" altLang="zh-CN" sz="1200" dirty="0">
              <a:solidFill>
                <a:srgbClr val="636D78"/>
              </a:solidFill>
              <a:latin typeface="宋体" charset="0"/>
              <a:ea typeface="宋体" charset="0"/>
              <a:cs typeface="宋体" charset="0"/>
            </a:endParaRPr>
          </a:p>
          <a:p>
            <a:r>
              <a:rPr lang="zh-CN" altLang="en-US" sz="1200" b="1" dirty="0">
                <a:solidFill>
                  <a:srgbClr val="636D78"/>
                </a:solidFill>
                <a:latin typeface="SimHei" panose="02010609060101010101" pitchFamily="49" charset="-122"/>
                <a:ea typeface="SimHei" panose="02010609060101010101" pitchFamily="49" charset="-122"/>
                <a:cs typeface="宋体" charset="0"/>
              </a:rPr>
              <a:t>数据驱动</a:t>
            </a:r>
            <a:r>
              <a:rPr lang="en-US" altLang="zh-CN" sz="1200" dirty="0">
                <a:solidFill>
                  <a:srgbClr val="636D78"/>
                </a:solidFill>
                <a:latin typeface="宋体" charset="0"/>
                <a:ea typeface="宋体" charset="0"/>
                <a:cs typeface="宋体" charset="0"/>
              </a:rPr>
              <a:t>:</a:t>
            </a:r>
            <a:r>
              <a:rPr lang="zh-CN" altLang="en-US" sz="1200" dirty="0">
                <a:solidFill>
                  <a:srgbClr val="636D78"/>
                </a:solidFill>
                <a:latin typeface="宋体" charset="0"/>
                <a:ea typeface="宋体" charset="0"/>
                <a:cs typeface="宋体" charset="0"/>
              </a:rPr>
              <a:t> 在数据上通过算法总结规律模式，应用在新数据上</a:t>
            </a:r>
            <a:endParaRPr lang="en-US" sz="1200" dirty="0">
              <a:solidFill>
                <a:srgbClr val="636D78"/>
              </a:solidFill>
              <a:latin typeface="宋体" charset="0"/>
              <a:ea typeface="宋体" charset="0"/>
              <a:cs typeface="宋体" charset="0"/>
            </a:endParaRPr>
          </a:p>
        </p:txBody>
      </p:sp>
      <p:pic>
        <p:nvPicPr>
          <p:cNvPr id="3" name="图片 2"/>
          <p:cNvPicPr>
            <a:picLocks noChangeAspect="1"/>
          </p:cNvPicPr>
          <p:nvPr/>
        </p:nvPicPr>
        <p:blipFill>
          <a:blip r:embed="rId2"/>
          <a:stretch>
            <a:fillRect/>
          </a:stretch>
        </p:blipFill>
        <p:spPr>
          <a:xfrm>
            <a:off x="233353" y="2063783"/>
            <a:ext cx="4719555" cy="1810430"/>
          </a:xfrm>
          <a:prstGeom prst="rect">
            <a:avLst/>
          </a:prstGeom>
        </p:spPr>
      </p:pic>
      <p:pic>
        <p:nvPicPr>
          <p:cNvPr id="5" name="图片 4"/>
          <p:cNvPicPr>
            <a:picLocks noChangeAspect="1"/>
          </p:cNvPicPr>
          <p:nvPr/>
        </p:nvPicPr>
        <p:blipFill>
          <a:blip r:embed="rId3"/>
          <a:stretch>
            <a:fillRect/>
          </a:stretch>
        </p:blipFill>
        <p:spPr>
          <a:xfrm>
            <a:off x="4952908" y="1916070"/>
            <a:ext cx="3931555" cy="2244975"/>
          </a:xfrm>
          <a:prstGeom prst="rect">
            <a:avLst/>
          </a:prstGeom>
        </p:spPr>
      </p:pic>
      <p:sp>
        <p:nvSpPr>
          <p:cNvPr id="6" name="矩形 5"/>
          <p:cNvSpPr/>
          <p:nvPr/>
        </p:nvSpPr>
        <p:spPr>
          <a:xfrm>
            <a:off x="2947905" y="3862014"/>
            <a:ext cx="1896673" cy="207749"/>
          </a:xfrm>
          <a:prstGeom prst="rect">
            <a:avLst/>
          </a:prstGeom>
        </p:spPr>
        <p:txBody>
          <a:bodyPr wrap="none">
            <a:spAutoFit/>
          </a:bodyPr>
          <a:lstStyle/>
          <a:p>
            <a:r>
              <a:rPr lang="en-GB" altLang="zh-CN" sz="750" dirty="0">
                <a:solidFill>
                  <a:srgbClr val="646D78"/>
                </a:solidFill>
                <a:latin typeface="Arial" panose="020B0604020202090204" pitchFamily="34" charset="0"/>
              </a:rPr>
              <a:t>Knowledge Discovery in Database, KDD</a:t>
            </a:r>
            <a:endParaRPr lang="zh-CN" altLang="en-US" sz="750" dirty="0">
              <a:solidFill>
                <a:srgbClr val="646D78"/>
              </a:solidFill>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本课程的学习方法</a:t>
            </a:r>
          </a:p>
        </p:txBody>
      </p:sp>
      <p:sp>
        <p:nvSpPr>
          <p:cNvPr id="39" name="Text Placeholder 2"/>
          <p:cNvSpPr txBox="1"/>
          <p:nvPr/>
        </p:nvSpPr>
        <p:spPr>
          <a:xfrm>
            <a:off x="124200" y="1266300"/>
            <a:ext cx="6954452" cy="363997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5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本课程是什么？</a:t>
            </a:r>
          </a:p>
          <a:p>
            <a:pPr lvl="1">
              <a:lnSpc>
                <a:spcPts val="1500"/>
              </a:lnSpc>
            </a:pPr>
            <a:r>
              <a:rPr lang="zh-CN" altLang="en-US" sz="1200" dirty="0">
                <a:solidFill>
                  <a:srgbClr val="636D78"/>
                </a:solidFill>
                <a:latin typeface="宋体" charset="0"/>
                <a:ea typeface="宋体" charset="0"/>
                <a:cs typeface="宋体" charset="0"/>
              </a:rPr>
              <a:t>以 </a:t>
            </a:r>
            <a:r>
              <a:rPr lang="en-US" altLang="zh-CN" sz="1200" b="1" dirty="0">
                <a:solidFill>
                  <a:schemeClr val="accent2"/>
                </a:solidFill>
                <a:latin typeface="宋体" charset="0"/>
                <a:ea typeface="宋体" charset="0"/>
                <a:cs typeface="宋体" charset="0"/>
              </a:rPr>
              <a:t>PyTorch</a:t>
            </a:r>
            <a:r>
              <a:rPr lang="zh-CN" altLang="en-US" sz="1200" dirty="0">
                <a:solidFill>
                  <a:srgbClr val="636D78"/>
                </a:solidFill>
                <a:latin typeface="宋体" charset="0"/>
                <a:ea typeface="宋体" charset="0"/>
                <a:cs typeface="宋体" charset="0"/>
              </a:rPr>
              <a:t> 深度学习框架为基础，熟悉</a:t>
            </a:r>
            <a:r>
              <a:rPr lang="en-US" altLang="zh-CN" sz="1200" dirty="0">
                <a:solidFill>
                  <a:srgbClr val="636D78"/>
                </a:solidFill>
                <a:latin typeface="宋体" charset="0"/>
                <a:ea typeface="宋体" charset="0"/>
                <a:cs typeface="宋体" charset="0"/>
              </a:rPr>
              <a:t> PyTorch</a:t>
            </a:r>
            <a:r>
              <a:rPr lang="zh-CN" altLang="en-US" sz="1200" dirty="0">
                <a:solidFill>
                  <a:srgbClr val="636D78"/>
                </a:solidFill>
                <a:latin typeface="宋体" charset="0"/>
                <a:ea typeface="宋体" charset="0"/>
                <a:cs typeface="宋体" charset="0"/>
              </a:rPr>
              <a:t> 库的实用解析教程</a:t>
            </a:r>
            <a:endParaRPr lang="en-US" altLang="zh-CN" sz="1200" dirty="0">
              <a:solidFill>
                <a:srgbClr val="636D78"/>
              </a:solidFill>
              <a:latin typeface="宋体" charset="0"/>
              <a:ea typeface="宋体" charset="0"/>
              <a:cs typeface="宋体" charset="0"/>
            </a:endParaRPr>
          </a:p>
          <a:p>
            <a:pPr lvl="1">
              <a:lnSpc>
                <a:spcPts val="1500"/>
              </a:lnSpc>
            </a:pPr>
            <a:r>
              <a:rPr lang="zh-CN" altLang="en-US" sz="1200" dirty="0">
                <a:solidFill>
                  <a:srgbClr val="636D78"/>
                </a:solidFill>
                <a:latin typeface="宋体" charset="0"/>
                <a:ea typeface="宋体" charset="0"/>
                <a:cs typeface="宋体" charset="0"/>
              </a:rPr>
              <a:t>课程内容将会充分结合深度学习基础知识与编程代码的实现</a:t>
            </a:r>
            <a:endParaRPr lang="en-US" altLang="zh-CN" sz="1200" dirty="0">
              <a:solidFill>
                <a:srgbClr val="636D78"/>
              </a:solidFill>
              <a:latin typeface="宋体" charset="0"/>
              <a:ea typeface="宋体" charset="0"/>
              <a:cs typeface="宋体" charset="0"/>
            </a:endParaRPr>
          </a:p>
          <a:p>
            <a:pPr lvl="1">
              <a:lnSpc>
                <a:spcPts val="1500"/>
              </a:lnSpc>
            </a:pPr>
            <a:r>
              <a:rPr lang="zh-CN" altLang="en-US" sz="1200" dirty="0">
                <a:solidFill>
                  <a:srgbClr val="636D78"/>
                </a:solidFill>
                <a:latin typeface="宋体" charset="0"/>
                <a:ea typeface="宋体" charset="0"/>
                <a:cs typeface="宋体" charset="0"/>
              </a:rPr>
              <a:t>从 </a:t>
            </a:r>
            <a:r>
              <a:rPr lang="en-US" altLang="zh-CN" sz="1200" dirty="0">
                <a:solidFill>
                  <a:srgbClr val="636D78"/>
                </a:solidFill>
                <a:latin typeface="宋体" charset="0"/>
                <a:ea typeface="宋体" charset="0"/>
                <a:cs typeface="宋体" charset="0"/>
              </a:rPr>
              <a:t>Python </a:t>
            </a:r>
            <a:r>
              <a:rPr lang="zh-CN" altLang="en-US" sz="1200" dirty="0">
                <a:solidFill>
                  <a:srgbClr val="636D78"/>
                </a:solidFill>
                <a:latin typeface="宋体" charset="0"/>
                <a:ea typeface="宋体" charset="0"/>
                <a:cs typeface="宋体" charset="0"/>
              </a:rPr>
              <a:t>编程代码的实现角度去理解，一层一层拨开神经网络的面纱，将搞清楚数据在其中究竟是如何传递和处理为学习目标</a:t>
            </a:r>
            <a:endParaRPr lang="en-US" altLang="zh-CN" sz="1200" dirty="0">
              <a:solidFill>
                <a:srgbClr val="636D78"/>
              </a:solidFill>
              <a:latin typeface="宋体" charset="0"/>
              <a:ea typeface="宋体" charset="0"/>
              <a:cs typeface="宋体" charset="0"/>
            </a:endParaRPr>
          </a:p>
          <a:p>
            <a:pPr lvl="1">
              <a:lnSpc>
                <a:spcPts val="1500"/>
              </a:lnSpc>
            </a:pPr>
            <a:r>
              <a:rPr lang="zh-CN" altLang="en-US" sz="1200" dirty="0">
                <a:solidFill>
                  <a:srgbClr val="636D78"/>
                </a:solidFill>
                <a:latin typeface="宋体" charset="0"/>
                <a:ea typeface="宋体" charset="0"/>
                <a:cs typeface="宋体" charset="0"/>
              </a:rPr>
              <a:t>适合从头到尾连贯的学习，关键和常用的知识点将会在课程中间反复地重复和强调</a:t>
            </a:r>
            <a:endParaRPr lang="en-US" altLang="zh-CN" sz="1200" dirty="0">
              <a:solidFill>
                <a:srgbClr val="636D78"/>
              </a:solidFill>
              <a:latin typeface="宋体" charset="0"/>
              <a:ea typeface="宋体" charset="0"/>
              <a:cs typeface="宋体" charset="0"/>
            </a:endParaRPr>
          </a:p>
          <a:p>
            <a:pPr>
              <a:lnSpc>
                <a:spcPts val="1500"/>
              </a:lnSpc>
            </a:pPr>
            <a:r>
              <a:rPr lang="zh-CN" altLang="en-US" sz="1350" b="1" dirty="0">
                <a:solidFill>
                  <a:srgbClr val="636D78"/>
                </a:solidFill>
                <a:latin typeface="SimHei" panose="02010609060101010101" pitchFamily="49" charset="-122"/>
                <a:ea typeface="SimHei" panose="02010609060101010101" pitchFamily="49" charset="-122"/>
                <a:cs typeface="宋体" charset="0"/>
              </a:rPr>
              <a:t>本课程不是什么？</a:t>
            </a:r>
            <a:endParaRPr lang="en-US" altLang="zh-CN" sz="1350" b="1" dirty="0">
              <a:solidFill>
                <a:srgbClr val="636D78"/>
              </a:solidFill>
              <a:latin typeface="SimHei" panose="02010609060101010101" pitchFamily="49" charset="-122"/>
              <a:ea typeface="SimHei" panose="02010609060101010101" pitchFamily="49" charset="-122"/>
              <a:cs typeface="宋体" charset="0"/>
            </a:endParaRPr>
          </a:p>
          <a:p>
            <a:pPr lvl="1">
              <a:lnSpc>
                <a:spcPts val="1500"/>
              </a:lnSpc>
            </a:pPr>
            <a:r>
              <a:rPr lang="zh-CN" altLang="en-US" sz="1200" dirty="0">
                <a:solidFill>
                  <a:srgbClr val="636D78"/>
                </a:solidFill>
                <a:latin typeface="宋体" charset="0"/>
                <a:ea typeface="宋体" charset="0"/>
                <a:cs typeface="宋体" charset="0"/>
              </a:rPr>
              <a:t>不涉及机器学习理论和艰深的算法原理，忽略绝大多数无关紧要的数学细节，也尽量不扯任何生涩的专业术语。</a:t>
            </a:r>
            <a:endParaRPr lang="en-US" altLang="zh-CN" sz="1200" dirty="0">
              <a:solidFill>
                <a:srgbClr val="636D78"/>
              </a:solidFill>
              <a:latin typeface="宋体" charset="0"/>
              <a:ea typeface="宋体" charset="0"/>
              <a:cs typeface="宋体" charset="0"/>
            </a:endParaRPr>
          </a:p>
          <a:p>
            <a:pPr>
              <a:lnSpc>
                <a:spcPts val="1500"/>
              </a:lnSpc>
            </a:pPr>
            <a:r>
              <a:rPr lang="zh-CN" altLang="en-US" sz="1350" b="1" dirty="0">
                <a:solidFill>
                  <a:srgbClr val="636D78"/>
                </a:solidFill>
                <a:latin typeface="SimHei" panose="02010609060101010101" pitchFamily="49" charset="-122"/>
                <a:ea typeface="SimHei" panose="02010609060101010101" pitchFamily="49" charset="-122"/>
              </a:rPr>
              <a:t>强力推荐的学习方法：</a:t>
            </a:r>
            <a:endParaRPr lang="en-US" altLang="zh-CN" sz="1350" b="1" dirty="0">
              <a:solidFill>
                <a:srgbClr val="636D78"/>
              </a:solidFill>
              <a:latin typeface="SimHei" panose="02010609060101010101" pitchFamily="49" charset="-122"/>
              <a:ea typeface="SimHei" panose="02010609060101010101" pitchFamily="49" charset="-122"/>
            </a:endParaRPr>
          </a:p>
          <a:p>
            <a:pPr lvl="1">
              <a:lnSpc>
                <a:spcPts val="1500"/>
              </a:lnSpc>
            </a:pPr>
            <a:r>
              <a:rPr lang="zh-CN" altLang="en-US" sz="1200" dirty="0">
                <a:solidFill>
                  <a:srgbClr val="636D78"/>
                </a:solidFill>
                <a:latin typeface="宋体" charset="0"/>
                <a:ea typeface="宋体" charset="0"/>
                <a:cs typeface="宋体" charset="0"/>
              </a:rPr>
              <a:t>课上专注地</a:t>
            </a:r>
            <a:r>
              <a:rPr lang="zh-CN" altLang="en-US" sz="1200" b="1" dirty="0">
                <a:solidFill>
                  <a:srgbClr val="636D78"/>
                </a:solidFill>
                <a:latin typeface="宋体" charset="0"/>
                <a:ea typeface="宋体" charset="0"/>
                <a:cs typeface="宋体" charset="0"/>
              </a:rPr>
              <a:t>听讲</a:t>
            </a:r>
            <a:r>
              <a:rPr lang="zh-CN" altLang="en-US" sz="1200" dirty="0">
                <a:solidFill>
                  <a:srgbClr val="636D78"/>
                </a:solidFill>
                <a:latin typeface="宋体" charset="0"/>
                <a:ea typeface="宋体" charset="0"/>
                <a:cs typeface="宋体" charset="0"/>
              </a:rPr>
              <a:t>，培养直觉和联觉</a:t>
            </a:r>
            <a:endParaRPr lang="en-US" altLang="zh-CN" sz="1200" dirty="0">
              <a:solidFill>
                <a:srgbClr val="636D78"/>
              </a:solidFill>
              <a:latin typeface="宋体" charset="0"/>
              <a:ea typeface="宋体" charset="0"/>
              <a:cs typeface="宋体" charset="0"/>
            </a:endParaRPr>
          </a:p>
          <a:p>
            <a:pPr lvl="1">
              <a:lnSpc>
                <a:spcPts val="1500"/>
              </a:lnSpc>
            </a:pPr>
            <a:r>
              <a:rPr lang="zh-CN" altLang="en-US" sz="1200" dirty="0">
                <a:solidFill>
                  <a:srgbClr val="636D78"/>
                </a:solidFill>
                <a:latin typeface="宋体" charset="0"/>
                <a:ea typeface="宋体" charset="0"/>
                <a:cs typeface="宋体" charset="0"/>
              </a:rPr>
              <a:t>课下仔细的</a:t>
            </a:r>
            <a:r>
              <a:rPr lang="zh-CN" altLang="en-US" sz="1200" b="1" dirty="0">
                <a:solidFill>
                  <a:srgbClr val="636D78"/>
                </a:solidFill>
                <a:latin typeface="宋体" charset="0"/>
                <a:ea typeface="宋体" charset="0"/>
                <a:cs typeface="宋体" charset="0"/>
              </a:rPr>
              <a:t>笔记</a:t>
            </a:r>
            <a:r>
              <a:rPr lang="zh-CN" altLang="en-US" sz="1200" dirty="0">
                <a:solidFill>
                  <a:srgbClr val="636D78"/>
                </a:solidFill>
                <a:latin typeface="宋体" charset="0"/>
                <a:ea typeface="宋体" charset="0"/>
                <a:cs typeface="宋体" charset="0"/>
              </a:rPr>
              <a:t>，用自己的话总结（</a:t>
            </a:r>
            <a:r>
              <a:rPr lang="en-US" altLang="zh-CN" sz="1200" dirty="0">
                <a:solidFill>
                  <a:srgbClr val="636D78"/>
                </a:solidFill>
                <a:latin typeface="宋体" charset="0"/>
                <a:ea typeface="宋体" charset="0"/>
                <a:cs typeface="宋体" charset="0"/>
              </a:rPr>
              <a:t>Feynman</a:t>
            </a:r>
            <a:r>
              <a:rPr lang="zh-CN" altLang="en-US" sz="1200" dirty="0">
                <a:solidFill>
                  <a:srgbClr val="636D78"/>
                </a:solidFill>
                <a:latin typeface="宋体" charset="0"/>
                <a:ea typeface="宋体" charset="0"/>
                <a:cs typeface="宋体" charset="0"/>
              </a:rPr>
              <a:t> 方法，写技术博客）</a:t>
            </a:r>
            <a:endParaRPr lang="en-US" altLang="zh-CN" sz="1200" dirty="0">
              <a:solidFill>
                <a:srgbClr val="636D78"/>
              </a:solidFill>
              <a:latin typeface="宋体" charset="0"/>
              <a:ea typeface="宋体" charset="0"/>
              <a:cs typeface="宋体" charset="0"/>
            </a:endParaRPr>
          </a:p>
          <a:p>
            <a:pPr lvl="1">
              <a:lnSpc>
                <a:spcPts val="1500"/>
              </a:lnSpc>
            </a:pPr>
            <a:r>
              <a:rPr lang="zh-CN" altLang="en-US" sz="1200" dirty="0">
                <a:solidFill>
                  <a:srgbClr val="636D78"/>
                </a:solidFill>
                <a:latin typeface="宋体" charset="0"/>
                <a:ea typeface="宋体" charset="0"/>
                <a:cs typeface="宋体" charset="0"/>
              </a:rPr>
              <a:t>要坚持每天</a:t>
            </a:r>
            <a:r>
              <a:rPr lang="zh-CN" altLang="en-US" sz="1200" b="1" dirty="0">
                <a:solidFill>
                  <a:schemeClr val="accent2"/>
                </a:solidFill>
                <a:latin typeface="宋体" charset="0"/>
                <a:ea typeface="宋体" charset="0"/>
                <a:cs typeface="宋体" charset="0"/>
              </a:rPr>
              <a:t>敲代码</a:t>
            </a:r>
            <a:r>
              <a:rPr lang="zh-CN" altLang="en-US" sz="1200" dirty="0">
                <a:solidFill>
                  <a:srgbClr val="636D78"/>
                </a:solidFill>
                <a:latin typeface="宋体" charset="0"/>
                <a:ea typeface="宋体" charset="0"/>
                <a:cs typeface="宋体" charset="0"/>
              </a:rPr>
              <a:t>！ </a:t>
            </a:r>
            <a:r>
              <a:rPr lang="en-GB" altLang="zh-CN" sz="1200" dirty="0">
                <a:solidFill>
                  <a:srgbClr val="636D78"/>
                </a:solidFill>
                <a:latin typeface="宋体" charset="0"/>
                <a:ea typeface="宋体" charset="0"/>
                <a:cs typeface="宋体" charset="0"/>
              </a:rPr>
              <a:t>“</a:t>
            </a:r>
            <a:r>
              <a:rPr lang="en-GB" altLang="zh-CN" sz="1200" i="1" dirty="0">
                <a:solidFill>
                  <a:srgbClr val="636D78"/>
                </a:solidFill>
                <a:latin typeface="宋体" charset="0"/>
                <a:ea typeface="宋体" charset="0"/>
                <a:cs typeface="宋体" charset="0"/>
              </a:rPr>
              <a:t>…everything became much clearer when I started </a:t>
            </a:r>
            <a:r>
              <a:rPr lang="en-GB" altLang="zh-CN" sz="1200" i="1" dirty="0">
                <a:solidFill>
                  <a:schemeClr val="accent2"/>
                </a:solidFill>
                <a:latin typeface="宋体" charset="0"/>
                <a:ea typeface="宋体" charset="0"/>
                <a:cs typeface="宋体" charset="0"/>
              </a:rPr>
              <a:t>writing code</a:t>
            </a:r>
            <a:r>
              <a:rPr lang="en-GB" altLang="zh-CN" sz="1200" i="1" dirty="0">
                <a:solidFill>
                  <a:srgbClr val="636D78"/>
                </a:solidFill>
                <a:latin typeface="宋体" charset="0"/>
                <a:ea typeface="宋体" charset="0"/>
                <a:cs typeface="宋体" charset="0"/>
              </a:rPr>
              <a:t>.</a:t>
            </a:r>
            <a:r>
              <a:rPr lang="en-GB" altLang="zh-CN" sz="1200" dirty="0">
                <a:solidFill>
                  <a:srgbClr val="636D78"/>
                </a:solidFill>
                <a:latin typeface="宋体" charset="0"/>
                <a:ea typeface="宋体" charset="0"/>
                <a:cs typeface="宋体" charset="0"/>
              </a:rPr>
              <a:t>”</a:t>
            </a:r>
          </a:p>
          <a:p>
            <a:pPr lvl="1">
              <a:lnSpc>
                <a:spcPts val="1500"/>
              </a:lnSpc>
            </a:pPr>
            <a:r>
              <a:rPr lang="zh-CN" altLang="en-US" sz="1200" dirty="0">
                <a:solidFill>
                  <a:srgbClr val="636D78"/>
                </a:solidFill>
                <a:latin typeface="宋体" charset="0"/>
                <a:ea typeface="宋体" charset="0"/>
                <a:cs typeface="宋体" charset="0"/>
              </a:rPr>
              <a:t>学会上下求索，寻找答案的技能（下一讲）</a:t>
            </a:r>
            <a:endParaRPr lang="en-US" altLang="zh-CN" sz="1200" dirty="0">
              <a:solidFill>
                <a:srgbClr val="636D78"/>
              </a:solidFill>
              <a:latin typeface="宋体" charset="0"/>
              <a:ea typeface="宋体" charset="0"/>
              <a:cs typeface="宋体" charset="0"/>
            </a:endParaRPr>
          </a:p>
        </p:txBody>
      </p:sp>
      <p:pic>
        <p:nvPicPr>
          <p:cNvPr id="2" name="图片 1"/>
          <p:cNvPicPr>
            <a:picLocks noChangeAspect="1"/>
          </p:cNvPicPr>
          <p:nvPr/>
        </p:nvPicPr>
        <p:blipFill rotWithShape="1">
          <a:blip r:embed="rId2"/>
          <a:srcRect l="39608" t="4197" r="-49" b="25791"/>
          <a:stretch>
            <a:fillRect/>
          </a:stretch>
        </p:blipFill>
        <p:spPr>
          <a:xfrm>
            <a:off x="6170089" y="330043"/>
            <a:ext cx="2471261" cy="15087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2220000">
            <a:off x="3170873" y="1935004"/>
            <a:ext cx="743426" cy="551498"/>
            <a:chOff x="4362411" y="1436839"/>
            <a:chExt cx="5202504" cy="4484918"/>
          </a:xfrm>
        </p:grpSpPr>
        <p:sp>
          <p:nvSpPr>
            <p:cNvPr id="8" name="等腰三角形 14"/>
            <p:cNvSpPr/>
            <p:nvPr/>
          </p:nvSpPr>
          <p:spPr>
            <a:xfrm rot="10800000">
              <a:off x="4362411" y="1436839"/>
              <a:ext cx="5202504" cy="4484918"/>
            </a:xfrm>
            <a:prstGeom prst="triangle">
              <a:avLst/>
            </a:prstGeom>
            <a:noFill/>
            <a:ln w="19050">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等腰三角形 22"/>
            <p:cNvSpPr/>
            <p:nvPr/>
          </p:nvSpPr>
          <p:spPr>
            <a:xfrm rot="10800000">
              <a:off x="4362411" y="1960707"/>
              <a:ext cx="5202504" cy="3961050"/>
            </a:xfrm>
            <a:prstGeom prst="triangle">
              <a:avLst/>
            </a:prstGeom>
            <a:noFill/>
            <a:ln w="12700">
              <a:solidFill>
                <a:srgbClr val="FFC20F">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 name="等腰三角形 38"/>
            <p:cNvSpPr/>
            <p:nvPr/>
          </p:nvSpPr>
          <p:spPr>
            <a:xfrm rot="10800000">
              <a:off x="4362411" y="1816570"/>
              <a:ext cx="5202504" cy="3961050"/>
            </a:xfrm>
            <a:prstGeom prst="triangle">
              <a:avLst/>
            </a:prstGeom>
            <a:noFill/>
            <a:ln w="12700">
              <a:solidFill>
                <a:srgbClr val="FFC20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等腰三角形 39"/>
            <p:cNvSpPr/>
            <p:nvPr/>
          </p:nvSpPr>
          <p:spPr>
            <a:xfrm rot="10800000">
              <a:off x="4362411" y="1663444"/>
              <a:ext cx="5202504" cy="3961050"/>
            </a:xfrm>
            <a:prstGeom prst="triangle">
              <a:avLst/>
            </a:prstGeom>
            <a:noFill/>
            <a:ln w="12700">
              <a:solidFill>
                <a:srgbClr val="FFC20F">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12" name="等腰三角形 40"/>
          <p:cNvSpPr/>
          <p:nvPr/>
        </p:nvSpPr>
        <p:spPr>
          <a:xfrm rot="13020000">
            <a:off x="3161348" y="1939290"/>
            <a:ext cx="743426" cy="487204"/>
          </a:xfrm>
          <a:prstGeom prst="triangle">
            <a:avLst/>
          </a:prstGeom>
          <a:noFill/>
          <a:ln w="12700">
            <a:solidFill>
              <a:srgbClr val="FFC20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等腰三角形 19"/>
          <p:cNvSpPr/>
          <p:nvPr/>
        </p:nvSpPr>
        <p:spPr>
          <a:xfrm rot="13945919">
            <a:off x="7121694" y="2351370"/>
            <a:ext cx="293797" cy="253273"/>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14" name="等腰三角形 20"/>
          <p:cNvSpPr/>
          <p:nvPr/>
        </p:nvSpPr>
        <p:spPr>
          <a:xfrm rot="8598772">
            <a:off x="7173811" y="3081265"/>
            <a:ext cx="200184" cy="172572"/>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15" name="等腰三角形 21"/>
          <p:cNvSpPr/>
          <p:nvPr/>
        </p:nvSpPr>
        <p:spPr>
          <a:xfrm rot="8598772">
            <a:off x="7554101" y="3035350"/>
            <a:ext cx="200184" cy="17257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grpSp>
        <p:nvGrpSpPr>
          <p:cNvPr id="16" name="组合 15"/>
          <p:cNvGrpSpPr/>
          <p:nvPr/>
        </p:nvGrpSpPr>
        <p:grpSpPr>
          <a:xfrm rot="7938589">
            <a:off x="6843825" y="2757007"/>
            <a:ext cx="1026520" cy="942968"/>
            <a:chOff x="1145739" y="762009"/>
            <a:chExt cx="1001675" cy="920146"/>
          </a:xfrm>
        </p:grpSpPr>
        <p:sp>
          <p:nvSpPr>
            <p:cNvPr id="17"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18" name="椭圆 17"/>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9" name="椭圆 18"/>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0" name="椭圆 19"/>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21" name="组合 20"/>
          <p:cNvGrpSpPr/>
          <p:nvPr/>
        </p:nvGrpSpPr>
        <p:grpSpPr>
          <a:xfrm rot="13953573">
            <a:off x="815648" y="3065820"/>
            <a:ext cx="636497" cy="584691"/>
            <a:chOff x="1145739" y="762009"/>
            <a:chExt cx="1001675" cy="920146"/>
          </a:xfrm>
        </p:grpSpPr>
        <p:sp>
          <p:nvSpPr>
            <p:cNvPr id="22" name="等腰三角形 34"/>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23" name="椭圆 22"/>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椭圆 23"/>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5" name="椭圆 24"/>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26" name="组合 25"/>
          <p:cNvGrpSpPr/>
          <p:nvPr/>
        </p:nvGrpSpPr>
        <p:grpSpPr>
          <a:xfrm>
            <a:off x="606623" y="670261"/>
            <a:ext cx="2323088" cy="1614098"/>
            <a:chOff x="912737" y="565770"/>
            <a:chExt cx="3097450" cy="2152130"/>
          </a:xfrm>
        </p:grpSpPr>
        <p:sp>
          <p:nvSpPr>
            <p:cNvPr id="27" name="等腰三角形 16"/>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28" name="等腰三角形 17"/>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29" name="等腰三角形 18"/>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30" name="等腰三角形 11"/>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31" name="等腰三角形 23"/>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32" name="椭圆 31"/>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3" name="椭圆 32"/>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4" name="椭圆 33"/>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35" name="组合 34"/>
            <p:cNvGrpSpPr/>
            <p:nvPr/>
          </p:nvGrpSpPr>
          <p:grpSpPr>
            <a:xfrm rot="8977127">
              <a:off x="3563479" y="1987179"/>
              <a:ext cx="446708" cy="334617"/>
              <a:chOff x="2822785" y="1265179"/>
              <a:chExt cx="930073" cy="696693"/>
            </a:xfrm>
          </p:grpSpPr>
          <p:sp>
            <p:nvSpPr>
              <p:cNvPr id="36" name="等腰三角形 75"/>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sp>
            <p:nvSpPr>
              <p:cNvPr id="37" name="等腰三角形 77"/>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C20F"/>
                  </a:solidFill>
                </a:endParaRPr>
              </a:p>
            </p:txBody>
          </p:sp>
        </p:grpSp>
      </p:grpSp>
      <p:sp>
        <p:nvSpPr>
          <p:cNvPr id="2" name="Title 1"/>
          <p:cNvSpPr txBox="1"/>
          <p:nvPr/>
        </p:nvSpPr>
        <p:spPr>
          <a:xfrm>
            <a:off x="542563" y="2143480"/>
            <a:ext cx="8155811" cy="6429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500" dirty="0">
                <a:solidFill>
                  <a:srgbClr val="494C4F"/>
                </a:solidFill>
                <a:latin typeface="宋体" charset="0"/>
                <a:ea typeface="宋体" charset="0"/>
                <a:cs typeface="宋体" charset="0"/>
              </a:rPr>
              <a:t>谢谢大家</a:t>
            </a:r>
            <a:endParaRPr lang="en-US" altLang="zh-CN" sz="4500" dirty="0">
              <a:solidFill>
                <a:srgbClr val="494C4F"/>
              </a:solidFill>
              <a:latin typeface="宋体" charset="0"/>
              <a:ea typeface="宋体" charset="0"/>
              <a:cs typeface="宋体" charset="0"/>
            </a:endParaRPr>
          </a:p>
        </p:txBody>
      </p:sp>
      <p:grpSp>
        <p:nvGrpSpPr>
          <p:cNvPr id="4" name="Group 6"/>
          <p:cNvGrpSpPr>
            <a:grpSpLocks noChangeAspect="1"/>
          </p:cNvGrpSpPr>
          <p:nvPr/>
        </p:nvGrpSpPr>
        <p:grpSpPr>
          <a:xfrm>
            <a:off x="480856" y="3683655"/>
            <a:ext cx="912604" cy="912604"/>
            <a:chOff x="769526" y="1498605"/>
            <a:chExt cx="2866370" cy="2866370"/>
          </a:xfrm>
        </p:grpSpPr>
        <p:sp>
          <p:nvSpPr>
            <p:cNvPr id="5" name="Oval 10"/>
            <p:cNvSpPr/>
            <p:nvPr userDrawn="1"/>
          </p:nvSpPr>
          <p:spPr>
            <a:xfrm>
              <a:off x="769526" y="1498605"/>
              <a:ext cx="2866370" cy="286637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271" y="1827527"/>
              <a:ext cx="2733632" cy="220305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
          <p:cNvSpPr txBox="1"/>
          <p:nvPr/>
        </p:nvSpPr>
        <p:spPr>
          <a:xfrm>
            <a:off x="113400" y="1266301"/>
            <a:ext cx="2314537" cy="31792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350" b="1" dirty="0">
                <a:solidFill>
                  <a:srgbClr val="636D78"/>
                </a:solidFill>
                <a:latin typeface="SimHei" panose="02010609060101010101" pitchFamily="49" charset="-122"/>
                <a:ea typeface="SimHei" panose="02010609060101010101" pitchFamily="49" charset="-122"/>
                <a:cs typeface="宋体" charset="0"/>
              </a:rPr>
              <a:t>人工智能发展标志事件</a:t>
            </a:r>
            <a:endParaRPr lang="en-US" sz="1350" b="1" dirty="0">
              <a:solidFill>
                <a:srgbClr val="636D78"/>
              </a:solidFill>
              <a:latin typeface="SimHei" panose="02010609060101010101" pitchFamily="49" charset="-122"/>
              <a:ea typeface="SimHei" panose="02010609060101010101" pitchFamily="49" charset="-122"/>
              <a:cs typeface="宋体" charset="0"/>
            </a:endParaRPr>
          </a:p>
        </p:txBody>
      </p:sp>
      <p:cxnSp>
        <p:nvCxnSpPr>
          <p:cNvPr id="11" name="肘形连接符 10"/>
          <p:cNvCxnSpPr/>
          <p:nvPr/>
        </p:nvCxnSpPr>
        <p:spPr>
          <a:xfrm flipV="1">
            <a:off x="332690" y="4271214"/>
            <a:ext cx="1452662" cy="3219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rot="5400000" flipH="1" flipV="1">
            <a:off x="1814276" y="3580965"/>
            <a:ext cx="675000" cy="729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48826" y="4646057"/>
            <a:ext cx="655949" cy="253916"/>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1956 </a:t>
            </a:r>
            <a:r>
              <a:rPr kumimoji="1" lang="zh-CN" altLang="en-US" sz="1050" b="1" dirty="0">
                <a:solidFill>
                  <a:schemeClr val="accent2"/>
                </a:solidFill>
                <a:latin typeface="宋体" charset="0"/>
                <a:ea typeface="宋体" charset="0"/>
                <a:cs typeface="宋体" charset="0"/>
              </a:rPr>
              <a:t>年</a:t>
            </a:r>
          </a:p>
        </p:txBody>
      </p:sp>
      <p:sp>
        <p:nvSpPr>
          <p:cNvPr id="42" name="文本框 41"/>
          <p:cNvSpPr txBox="1"/>
          <p:nvPr/>
        </p:nvSpPr>
        <p:spPr>
          <a:xfrm>
            <a:off x="1127398" y="4323209"/>
            <a:ext cx="655949" cy="253916"/>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1957 </a:t>
            </a:r>
            <a:r>
              <a:rPr kumimoji="1" lang="zh-CN" altLang="en-US" sz="1050" b="1" dirty="0">
                <a:solidFill>
                  <a:schemeClr val="accent2"/>
                </a:solidFill>
                <a:latin typeface="宋体" charset="0"/>
                <a:ea typeface="宋体" charset="0"/>
                <a:cs typeface="宋体" charset="0"/>
              </a:rPr>
              <a:t>年</a:t>
            </a:r>
          </a:p>
        </p:txBody>
      </p:sp>
      <p:sp>
        <p:nvSpPr>
          <p:cNvPr id="54" name="文本框 53"/>
          <p:cNvSpPr txBox="1"/>
          <p:nvPr/>
        </p:nvSpPr>
        <p:spPr>
          <a:xfrm>
            <a:off x="1846885" y="4004083"/>
            <a:ext cx="655949" cy="253916"/>
          </a:xfrm>
          <a:prstGeom prst="rect">
            <a:avLst/>
          </a:prstGeom>
          <a:noFill/>
        </p:spPr>
        <p:txBody>
          <a:bodyPr wrap="none" rtlCol="0">
            <a:spAutoFit/>
          </a:bodyPr>
          <a:lstStyle/>
          <a:p>
            <a:r>
              <a:rPr kumimoji="1" lang="en-US" altLang="zh-CN" sz="1050" b="1" dirty="0">
                <a:latin typeface="宋体" charset="0"/>
                <a:ea typeface="宋体" charset="0"/>
                <a:cs typeface="宋体" charset="0"/>
              </a:rPr>
              <a:t>1960 </a:t>
            </a:r>
            <a:r>
              <a:rPr kumimoji="1" lang="zh-CN" altLang="en-US" sz="1050" b="1" dirty="0">
                <a:latin typeface="宋体" charset="0"/>
                <a:ea typeface="宋体" charset="0"/>
                <a:cs typeface="宋体" charset="0"/>
              </a:rPr>
              <a:t>年</a:t>
            </a:r>
          </a:p>
        </p:txBody>
      </p:sp>
      <p:sp>
        <p:nvSpPr>
          <p:cNvPr id="55" name="文本框 54"/>
          <p:cNvSpPr txBox="1"/>
          <p:nvPr/>
        </p:nvSpPr>
        <p:spPr>
          <a:xfrm>
            <a:off x="2564625" y="3656921"/>
            <a:ext cx="655949" cy="253916"/>
          </a:xfrm>
          <a:prstGeom prst="rect">
            <a:avLst/>
          </a:prstGeom>
          <a:noFill/>
        </p:spPr>
        <p:txBody>
          <a:bodyPr wrap="none" rtlCol="0">
            <a:spAutoFit/>
          </a:bodyPr>
          <a:lstStyle/>
          <a:p>
            <a:r>
              <a:rPr kumimoji="1" lang="en-US" altLang="zh-CN" sz="1050" b="1" dirty="0">
                <a:latin typeface="宋体" charset="0"/>
                <a:ea typeface="宋体" charset="0"/>
                <a:cs typeface="宋体" charset="0"/>
              </a:rPr>
              <a:t>1968 </a:t>
            </a:r>
            <a:r>
              <a:rPr kumimoji="1" lang="zh-CN" altLang="en-US" sz="1050" b="1" dirty="0">
                <a:latin typeface="宋体" charset="0"/>
                <a:ea typeface="宋体" charset="0"/>
                <a:cs typeface="宋体" charset="0"/>
              </a:rPr>
              <a:t>年</a:t>
            </a:r>
          </a:p>
        </p:txBody>
      </p:sp>
      <p:sp>
        <p:nvSpPr>
          <p:cNvPr id="88" name="文本框 87"/>
          <p:cNvSpPr txBox="1"/>
          <p:nvPr/>
        </p:nvSpPr>
        <p:spPr>
          <a:xfrm>
            <a:off x="3318381" y="3351710"/>
            <a:ext cx="655949" cy="253916"/>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1969 </a:t>
            </a:r>
            <a:r>
              <a:rPr kumimoji="1" lang="zh-CN" altLang="en-US" sz="1050" b="1" dirty="0">
                <a:solidFill>
                  <a:schemeClr val="accent2"/>
                </a:solidFill>
                <a:latin typeface="宋体" charset="0"/>
                <a:ea typeface="宋体" charset="0"/>
                <a:cs typeface="宋体" charset="0"/>
              </a:rPr>
              <a:t>年</a:t>
            </a:r>
          </a:p>
        </p:txBody>
      </p:sp>
      <p:sp>
        <p:nvSpPr>
          <p:cNvPr id="89" name="文本框 88"/>
          <p:cNvSpPr txBox="1"/>
          <p:nvPr/>
        </p:nvSpPr>
        <p:spPr>
          <a:xfrm>
            <a:off x="4056655" y="3003116"/>
            <a:ext cx="655949" cy="253916"/>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1983 </a:t>
            </a:r>
            <a:r>
              <a:rPr kumimoji="1" lang="zh-CN" altLang="en-US" sz="1050" b="1" dirty="0">
                <a:solidFill>
                  <a:schemeClr val="accent2"/>
                </a:solidFill>
                <a:latin typeface="宋体" charset="0"/>
                <a:ea typeface="宋体" charset="0"/>
                <a:cs typeface="宋体" charset="0"/>
              </a:rPr>
              <a:t>年</a:t>
            </a:r>
          </a:p>
        </p:txBody>
      </p:sp>
      <p:grpSp>
        <p:nvGrpSpPr>
          <p:cNvPr id="72" name="组 71"/>
          <p:cNvGrpSpPr/>
          <p:nvPr/>
        </p:nvGrpSpPr>
        <p:grpSpPr>
          <a:xfrm>
            <a:off x="5407156" y="974544"/>
            <a:ext cx="754962" cy="1431544"/>
            <a:chOff x="7057141" y="994591"/>
            <a:chExt cx="1006616" cy="1908725"/>
          </a:xfrm>
        </p:grpSpPr>
        <p:pic>
          <p:nvPicPr>
            <p:cNvPr id="119" name="图片 118"/>
            <p:cNvPicPr>
              <a:picLocks noChangeAspect="1"/>
            </p:cNvPicPr>
            <p:nvPr/>
          </p:nvPicPr>
          <p:blipFill>
            <a:blip r:embed="rId2"/>
            <a:stretch>
              <a:fillRect/>
            </a:stretch>
          </p:blipFill>
          <p:spPr>
            <a:xfrm>
              <a:off x="7057141" y="994591"/>
              <a:ext cx="972832" cy="639597"/>
            </a:xfrm>
            <a:prstGeom prst="rect">
              <a:avLst/>
            </a:prstGeom>
          </p:spPr>
        </p:pic>
        <p:sp>
          <p:nvSpPr>
            <p:cNvPr id="95" name="文本框 94"/>
            <p:cNvSpPr txBox="1"/>
            <p:nvPr/>
          </p:nvSpPr>
          <p:spPr>
            <a:xfrm>
              <a:off x="7154334" y="1702988"/>
              <a:ext cx="909423" cy="1200328"/>
            </a:xfrm>
            <a:prstGeom prst="rect">
              <a:avLst/>
            </a:prstGeom>
            <a:noFill/>
          </p:spPr>
          <p:txBody>
            <a:bodyPr wrap="square" rtlCol="0">
              <a:spAutoFit/>
            </a:bodyPr>
            <a:lstStyle/>
            <a:p>
              <a:r>
                <a:rPr kumimoji="1" lang="en-GB" altLang="zh-CN" sz="1050" dirty="0" err="1">
                  <a:latin typeface="宋体" charset="0"/>
                  <a:ea typeface="宋体" charset="0"/>
                  <a:cs typeface="宋体" charset="0"/>
                </a:rPr>
                <a:t>D.E.Ru</a:t>
              </a:r>
              <a:r>
                <a:rPr kumimoji="1" lang="en-US" altLang="zh-CN" sz="1050" dirty="0">
                  <a:latin typeface="宋体" charset="0"/>
                  <a:ea typeface="宋体" charset="0"/>
                  <a:cs typeface="宋体" charset="0"/>
                </a:rPr>
                <a:t>-</a:t>
              </a:r>
              <a:r>
                <a:rPr kumimoji="1" lang="zh-CN" altLang="en-US" sz="1050" dirty="0">
                  <a:latin typeface="宋体" charset="0"/>
                  <a:ea typeface="宋体" charset="0"/>
                  <a:cs typeface="宋体" charset="0"/>
                </a:rPr>
                <a:t> </a:t>
              </a:r>
              <a:r>
                <a:rPr kumimoji="1" lang="en-GB" altLang="zh-CN" sz="1050" dirty="0" err="1">
                  <a:latin typeface="宋体" charset="0"/>
                  <a:ea typeface="宋体" charset="0"/>
                  <a:cs typeface="宋体" charset="0"/>
                </a:rPr>
                <a:t>melhart</a:t>
              </a:r>
              <a:r>
                <a:rPr kumimoji="1" lang="en-GB" altLang="zh-CN" sz="1050" dirty="0">
                  <a:latin typeface="宋体" charset="0"/>
                  <a:ea typeface="宋体" charset="0"/>
                  <a:cs typeface="宋体" charset="0"/>
                </a:rPr>
                <a:t> </a:t>
              </a:r>
              <a:r>
                <a:rPr kumimoji="1" lang="zh-CN" altLang="en-US" sz="1050" dirty="0">
                  <a:latin typeface="宋体" charset="0"/>
                  <a:ea typeface="宋体" charset="0"/>
                  <a:cs typeface="宋体" charset="0"/>
                </a:rPr>
                <a:t>等发明了 </a:t>
              </a:r>
              <a:r>
                <a:rPr kumimoji="1" lang="en-GB" altLang="zh-CN" sz="1050" dirty="0">
                  <a:latin typeface="宋体" charset="0"/>
                  <a:ea typeface="宋体" charset="0"/>
                  <a:cs typeface="宋体" charset="0"/>
                </a:rPr>
                <a:t>BP </a:t>
              </a:r>
              <a:r>
                <a:rPr kumimoji="1" lang="zh-CN" altLang="en-US" sz="1050" dirty="0">
                  <a:latin typeface="宋体" charset="0"/>
                  <a:ea typeface="宋体" charset="0"/>
                  <a:cs typeface="宋体" charset="0"/>
                </a:rPr>
                <a:t>算法</a:t>
              </a:r>
            </a:p>
          </p:txBody>
        </p:sp>
      </p:grpSp>
      <p:sp>
        <p:nvSpPr>
          <p:cNvPr id="100" name="文本框 99"/>
          <p:cNvSpPr txBox="1"/>
          <p:nvPr/>
        </p:nvSpPr>
        <p:spPr>
          <a:xfrm>
            <a:off x="6070330" y="936994"/>
            <a:ext cx="842418" cy="1223412"/>
          </a:xfrm>
          <a:prstGeom prst="rect">
            <a:avLst/>
          </a:prstGeom>
          <a:noFill/>
        </p:spPr>
        <p:txBody>
          <a:bodyPr wrap="square" rtlCol="0">
            <a:spAutoFit/>
          </a:bodyPr>
          <a:lstStyle/>
          <a:p>
            <a:r>
              <a:rPr kumimoji="1" lang="zh-CN" altLang="en-US" sz="1050" dirty="0">
                <a:latin typeface="宋体" charset="0"/>
                <a:ea typeface="宋体" charset="0"/>
                <a:cs typeface="宋体" charset="0"/>
              </a:rPr>
              <a:t>统计学习登场，并迅速占领了历史舞台，代表性技术是 </a:t>
            </a:r>
            <a:r>
              <a:rPr kumimoji="1" lang="en-GB" altLang="zh-CN" sz="1050" dirty="0">
                <a:latin typeface="宋体" charset="0"/>
                <a:ea typeface="宋体" charset="0"/>
                <a:cs typeface="宋体" charset="0"/>
              </a:rPr>
              <a:t>SVM</a:t>
            </a:r>
            <a:endParaRPr kumimoji="1" lang="zh-CN" altLang="en-US" sz="1050" dirty="0">
              <a:latin typeface="宋体" charset="0"/>
              <a:ea typeface="宋体" charset="0"/>
              <a:cs typeface="宋体" charset="0"/>
            </a:endParaRPr>
          </a:p>
        </p:txBody>
      </p:sp>
      <p:cxnSp>
        <p:nvCxnSpPr>
          <p:cNvPr id="103" name="肘形连接符 102"/>
          <p:cNvCxnSpPr/>
          <p:nvPr/>
        </p:nvCxnSpPr>
        <p:spPr>
          <a:xfrm flipV="1">
            <a:off x="6862896" y="1203457"/>
            <a:ext cx="1462493" cy="3974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4649046" y="2706360"/>
            <a:ext cx="1050288" cy="230832"/>
          </a:xfrm>
          <a:prstGeom prst="rect">
            <a:avLst/>
          </a:prstGeom>
          <a:noFill/>
        </p:spPr>
        <p:txBody>
          <a:bodyPr wrap="none" rtlCol="0">
            <a:spAutoFit/>
          </a:bodyPr>
          <a:lstStyle/>
          <a:p>
            <a:r>
              <a:rPr kumimoji="1" lang="en-US" altLang="zh-CN" sz="900" b="1" dirty="0">
                <a:latin typeface="宋体" charset="0"/>
                <a:ea typeface="宋体" charset="0"/>
                <a:cs typeface="宋体" charset="0"/>
              </a:rPr>
              <a:t>20 </a:t>
            </a:r>
            <a:r>
              <a:rPr kumimoji="1" lang="zh-CN" altLang="en-US" sz="900" b="1" dirty="0">
                <a:latin typeface="宋体" charset="0"/>
                <a:ea typeface="宋体" charset="0"/>
                <a:cs typeface="宋体" charset="0"/>
              </a:rPr>
              <a:t>世纪 </a:t>
            </a:r>
            <a:r>
              <a:rPr kumimoji="1" lang="en-US" altLang="zh-CN" sz="900" b="1" dirty="0">
                <a:latin typeface="宋体" charset="0"/>
                <a:ea typeface="宋体" charset="0"/>
                <a:cs typeface="宋体" charset="0"/>
              </a:rPr>
              <a:t>80 </a:t>
            </a:r>
            <a:r>
              <a:rPr kumimoji="1" lang="zh-CN" altLang="en-US" sz="900" b="1" dirty="0">
                <a:latin typeface="宋体" charset="0"/>
                <a:ea typeface="宋体" charset="0"/>
                <a:cs typeface="宋体" charset="0"/>
              </a:rPr>
              <a:t>年代</a:t>
            </a:r>
          </a:p>
        </p:txBody>
      </p:sp>
      <p:sp>
        <p:nvSpPr>
          <p:cNvPr id="106" name="文本框 105"/>
          <p:cNvSpPr txBox="1"/>
          <p:nvPr/>
        </p:nvSpPr>
        <p:spPr>
          <a:xfrm>
            <a:off x="5496610" y="2348880"/>
            <a:ext cx="655949" cy="253916"/>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1986 </a:t>
            </a:r>
            <a:r>
              <a:rPr kumimoji="1" lang="zh-CN" altLang="en-US" sz="1050" b="1" dirty="0">
                <a:solidFill>
                  <a:schemeClr val="accent2"/>
                </a:solidFill>
                <a:latin typeface="宋体" charset="0"/>
                <a:ea typeface="宋体" charset="0"/>
                <a:cs typeface="宋体" charset="0"/>
              </a:rPr>
              <a:t>年</a:t>
            </a:r>
          </a:p>
        </p:txBody>
      </p:sp>
      <p:sp>
        <p:nvSpPr>
          <p:cNvPr id="107" name="文本框 106"/>
          <p:cNvSpPr txBox="1"/>
          <p:nvPr/>
        </p:nvSpPr>
        <p:spPr>
          <a:xfrm>
            <a:off x="6106475" y="2030444"/>
            <a:ext cx="1050288" cy="230832"/>
          </a:xfrm>
          <a:prstGeom prst="rect">
            <a:avLst/>
          </a:prstGeom>
          <a:noFill/>
        </p:spPr>
        <p:txBody>
          <a:bodyPr wrap="none" rtlCol="0">
            <a:spAutoFit/>
          </a:bodyPr>
          <a:lstStyle/>
          <a:p>
            <a:r>
              <a:rPr kumimoji="1" lang="en-US" altLang="zh-CN" sz="900" b="1" dirty="0">
                <a:solidFill>
                  <a:schemeClr val="accent2"/>
                </a:solidFill>
                <a:latin typeface="宋体" charset="0"/>
                <a:ea typeface="宋体" charset="0"/>
                <a:cs typeface="宋体" charset="0"/>
              </a:rPr>
              <a:t>20 </a:t>
            </a:r>
            <a:r>
              <a:rPr kumimoji="1" lang="zh-CN" altLang="en-US" sz="900" b="1" dirty="0">
                <a:solidFill>
                  <a:schemeClr val="accent2"/>
                </a:solidFill>
                <a:latin typeface="宋体" charset="0"/>
                <a:ea typeface="宋体" charset="0"/>
                <a:cs typeface="宋体" charset="0"/>
              </a:rPr>
              <a:t>世纪 </a:t>
            </a:r>
            <a:r>
              <a:rPr kumimoji="1" lang="en-US" altLang="zh-CN" sz="900" b="1" dirty="0">
                <a:solidFill>
                  <a:schemeClr val="accent2"/>
                </a:solidFill>
                <a:latin typeface="宋体" charset="0"/>
                <a:ea typeface="宋体" charset="0"/>
                <a:cs typeface="宋体" charset="0"/>
              </a:rPr>
              <a:t>90 </a:t>
            </a:r>
            <a:r>
              <a:rPr kumimoji="1" lang="zh-CN" altLang="en-US" sz="900" b="1" dirty="0">
                <a:solidFill>
                  <a:schemeClr val="accent2"/>
                </a:solidFill>
                <a:latin typeface="宋体" charset="0"/>
                <a:ea typeface="宋体" charset="0"/>
                <a:cs typeface="宋体" charset="0"/>
              </a:rPr>
              <a:t>年代</a:t>
            </a:r>
          </a:p>
        </p:txBody>
      </p:sp>
      <p:grpSp>
        <p:nvGrpSpPr>
          <p:cNvPr id="39" name="组 38"/>
          <p:cNvGrpSpPr/>
          <p:nvPr/>
        </p:nvGrpSpPr>
        <p:grpSpPr>
          <a:xfrm>
            <a:off x="135085" y="3544736"/>
            <a:ext cx="995700" cy="993273"/>
            <a:chOff x="123277" y="4488978"/>
            <a:chExt cx="1327600" cy="1324363"/>
          </a:xfrm>
        </p:grpSpPr>
        <p:sp>
          <p:nvSpPr>
            <p:cNvPr id="17" name="文本框 16"/>
            <p:cNvSpPr txBox="1"/>
            <p:nvPr/>
          </p:nvSpPr>
          <p:spPr>
            <a:xfrm>
              <a:off x="123277" y="5259344"/>
              <a:ext cx="1327600" cy="553997"/>
            </a:xfrm>
            <a:prstGeom prst="rect">
              <a:avLst/>
            </a:prstGeom>
            <a:noFill/>
          </p:spPr>
          <p:txBody>
            <a:bodyPr wrap="square" rtlCol="0">
              <a:spAutoFit/>
            </a:bodyPr>
            <a:lstStyle/>
            <a:p>
              <a:r>
                <a:rPr kumimoji="1" lang="zh-CN" altLang="en-US" sz="1050" dirty="0">
                  <a:latin typeface="宋体" charset="0"/>
                  <a:ea typeface="宋体" charset="0"/>
                  <a:cs typeface="宋体" charset="0"/>
                </a:rPr>
                <a:t>达特茅斯会议标志 </a:t>
              </a:r>
              <a:r>
                <a:rPr kumimoji="1" lang="en-GB" altLang="zh-CN" sz="1050" dirty="0">
                  <a:latin typeface="宋体" charset="0"/>
                  <a:ea typeface="宋体" charset="0"/>
                  <a:cs typeface="宋体" charset="0"/>
                </a:rPr>
                <a:t>AI </a:t>
              </a:r>
              <a:r>
                <a:rPr kumimoji="1" lang="zh-CN" altLang="en-US" sz="1050" dirty="0">
                  <a:latin typeface="宋体" charset="0"/>
                  <a:ea typeface="宋体" charset="0"/>
                  <a:cs typeface="宋体" charset="0"/>
                </a:rPr>
                <a:t>诞生</a:t>
              </a:r>
            </a:p>
          </p:txBody>
        </p:sp>
        <p:pic>
          <p:nvPicPr>
            <p:cNvPr id="110" name="图片 109"/>
            <p:cNvPicPr>
              <a:picLocks noChangeAspect="1"/>
            </p:cNvPicPr>
            <p:nvPr/>
          </p:nvPicPr>
          <p:blipFill>
            <a:blip r:embed="rId3"/>
            <a:stretch>
              <a:fillRect/>
            </a:stretch>
          </p:blipFill>
          <p:spPr>
            <a:xfrm>
              <a:off x="291187" y="4488978"/>
              <a:ext cx="950828" cy="613120"/>
            </a:xfrm>
            <a:prstGeom prst="rect">
              <a:avLst/>
            </a:prstGeom>
          </p:spPr>
        </p:pic>
      </p:grpSp>
      <p:grpSp>
        <p:nvGrpSpPr>
          <p:cNvPr id="41" name="组 40"/>
          <p:cNvGrpSpPr/>
          <p:nvPr/>
        </p:nvGrpSpPr>
        <p:grpSpPr>
          <a:xfrm>
            <a:off x="1014552" y="3321806"/>
            <a:ext cx="884909" cy="917697"/>
            <a:chOff x="1269440" y="4140848"/>
            <a:chExt cx="1179879" cy="1223595"/>
          </a:xfrm>
        </p:grpSpPr>
        <p:sp>
          <p:nvSpPr>
            <p:cNvPr id="40" name="文本框 39"/>
            <p:cNvSpPr txBox="1"/>
            <p:nvPr/>
          </p:nvSpPr>
          <p:spPr>
            <a:xfrm>
              <a:off x="1269440" y="4810446"/>
              <a:ext cx="1179879" cy="553997"/>
            </a:xfrm>
            <a:prstGeom prst="rect">
              <a:avLst/>
            </a:prstGeom>
            <a:noFill/>
          </p:spPr>
          <p:txBody>
            <a:bodyPr wrap="square" rtlCol="0">
              <a:spAutoFit/>
            </a:bodyPr>
            <a:lstStyle/>
            <a:p>
              <a:r>
                <a:rPr kumimoji="1" lang="zh-CN" altLang="en-US" sz="1050" dirty="0">
                  <a:latin typeface="宋体" charset="0"/>
                  <a:ea typeface="宋体" charset="0"/>
                  <a:cs typeface="宋体" charset="0"/>
                </a:rPr>
                <a:t>罗森布拉特发明感知机</a:t>
              </a:r>
            </a:p>
          </p:txBody>
        </p:sp>
        <p:pic>
          <p:nvPicPr>
            <p:cNvPr id="111" name="图片 110"/>
            <p:cNvPicPr>
              <a:picLocks noChangeAspect="1"/>
            </p:cNvPicPr>
            <p:nvPr/>
          </p:nvPicPr>
          <p:blipFill rotWithShape="1">
            <a:blip r:embed="rId4"/>
            <a:srcRect b="10422"/>
            <a:stretch>
              <a:fillRect/>
            </a:stretch>
          </p:blipFill>
          <p:spPr>
            <a:xfrm>
              <a:off x="1377689" y="4140848"/>
              <a:ext cx="834594" cy="600711"/>
            </a:xfrm>
            <a:prstGeom prst="rect">
              <a:avLst/>
            </a:prstGeom>
          </p:spPr>
        </p:pic>
      </p:grpSp>
      <p:grpSp>
        <p:nvGrpSpPr>
          <p:cNvPr id="43" name="组 42"/>
          <p:cNvGrpSpPr/>
          <p:nvPr/>
        </p:nvGrpSpPr>
        <p:grpSpPr>
          <a:xfrm>
            <a:off x="1769365" y="2899982"/>
            <a:ext cx="780405" cy="1039245"/>
            <a:chOff x="2318887" y="3639664"/>
            <a:chExt cx="1040540" cy="1385660"/>
          </a:xfrm>
        </p:grpSpPr>
        <p:sp>
          <p:nvSpPr>
            <p:cNvPr id="44" name="文本框 43"/>
            <p:cNvSpPr txBox="1"/>
            <p:nvPr/>
          </p:nvSpPr>
          <p:spPr>
            <a:xfrm>
              <a:off x="2318887" y="4255882"/>
              <a:ext cx="1040540" cy="769442"/>
            </a:xfrm>
            <a:prstGeom prst="rect">
              <a:avLst/>
            </a:prstGeom>
            <a:noFill/>
          </p:spPr>
          <p:txBody>
            <a:bodyPr wrap="square" rtlCol="0">
              <a:spAutoFit/>
            </a:bodyPr>
            <a:lstStyle/>
            <a:p>
              <a:r>
                <a:rPr kumimoji="1" lang="zh-CN" altLang="en-US" sz="1050" dirty="0">
                  <a:latin typeface="宋体" charset="0"/>
                  <a:ea typeface="宋体" charset="0"/>
                  <a:cs typeface="宋体" charset="0"/>
                </a:rPr>
                <a:t>通用问题求解</a:t>
              </a:r>
              <a:r>
                <a:rPr kumimoji="1" lang="zh-CN" altLang="en-US" sz="1050" dirty="0">
                  <a:latin typeface="Times New Roman" panose="02020503050405090304" charset="0"/>
                  <a:ea typeface="Times New Roman" panose="02020503050405090304" charset="0"/>
                  <a:cs typeface="Times New Roman" panose="02020503050405090304" charset="0"/>
                </a:rPr>
                <a:t> </a:t>
              </a:r>
              <a:r>
                <a:rPr kumimoji="1" lang="en-GB" altLang="zh-CN" sz="1050" dirty="0">
                  <a:latin typeface="Times New Roman" panose="02020503050405090304" charset="0"/>
                  <a:ea typeface="Times New Roman" panose="02020503050405090304" charset="0"/>
                  <a:cs typeface="Times New Roman" panose="02020503050405090304" charset="0"/>
                </a:rPr>
                <a:t>GPS </a:t>
              </a:r>
              <a:r>
                <a:rPr kumimoji="1" lang="zh-CN" altLang="en-US" sz="1050" dirty="0">
                  <a:latin typeface="宋体" charset="0"/>
                  <a:ea typeface="宋体" charset="0"/>
                  <a:cs typeface="宋体" charset="0"/>
                </a:rPr>
                <a:t>系统</a:t>
              </a:r>
            </a:p>
          </p:txBody>
        </p:sp>
        <p:pic>
          <p:nvPicPr>
            <p:cNvPr id="112" name="图片 111"/>
            <p:cNvPicPr>
              <a:picLocks noChangeAspect="1"/>
            </p:cNvPicPr>
            <p:nvPr/>
          </p:nvPicPr>
          <p:blipFill>
            <a:blip r:embed="rId5"/>
            <a:stretch>
              <a:fillRect/>
            </a:stretch>
          </p:blipFill>
          <p:spPr>
            <a:xfrm>
              <a:off x="2420970" y="3639664"/>
              <a:ext cx="681816" cy="610225"/>
            </a:xfrm>
            <a:prstGeom prst="rect">
              <a:avLst/>
            </a:prstGeom>
          </p:spPr>
        </p:pic>
      </p:grpSp>
      <p:sp>
        <p:nvSpPr>
          <p:cNvPr id="114" name="文本框 113"/>
          <p:cNvSpPr txBox="1"/>
          <p:nvPr/>
        </p:nvSpPr>
        <p:spPr>
          <a:xfrm>
            <a:off x="7683794" y="1290215"/>
            <a:ext cx="655949" cy="253916"/>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2016 </a:t>
            </a:r>
            <a:r>
              <a:rPr kumimoji="1" lang="zh-CN" altLang="en-US" sz="1050" b="1" dirty="0">
                <a:solidFill>
                  <a:schemeClr val="accent2"/>
                </a:solidFill>
                <a:latin typeface="宋体" charset="0"/>
                <a:ea typeface="宋体" charset="0"/>
                <a:cs typeface="宋体" charset="0"/>
              </a:rPr>
              <a:t>年</a:t>
            </a:r>
          </a:p>
        </p:txBody>
      </p:sp>
      <p:grpSp>
        <p:nvGrpSpPr>
          <p:cNvPr id="45" name="组 44"/>
          <p:cNvGrpSpPr/>
          <p:nvPr/>
        </p:nvGrpSpPr>
        <p:grpSpPr>
          <a:xfrm>
            <a:off x="2412750" y="2458088"/>
            <a:ext cx="777150" cy="1134553"/>
            <a:chOff x="3144555" y="3060095"/>
            <a:chExt cx="1036200" cy="1512737"/>
          </a:xfrm>
        </p:grpSpPr>
        <p:sp>
          <p:nvSpPr>
            <p:cNvPr id="47" name="文本框 46"/>
            <p:cNvSpPr txBox="1"/>
            <p:nvPr/>
          </p:nvSpPr>
          <p:spPr>
            <a:xfrm>
              <a:off x="3144555" y="3803391"/>
              <a:ext cx="1036200" cy="769441"/>
            </a:xfrm>
            <a:prstGeom prst="rect">
              <a:avLst/>
            </a:prstGeom>
            <a:noFill/>
          </p:spPr>
          <p:txBody>
            <a:bodyPr wrap="square" rtlCol="0">
              <a:spAutoFit/>
            </a:bodyPr>
            <a:lstStyle/>
            <a:p>
              <a:r>
                <a:rPr kumimoji="1" lang="en-GB" altLang="zh-CN" sz="1050" dirty="0">
                  <a:latin typeface="Times New Roman" panose="02020503050405090304" charset="0"/>
                  <a:ea typeface="Times New Roman" panose="02020503050405090304" charset="0"/>
                  <a:cs typeface="Times New Roman" panose="02020503050405090304" charset="0"/>
                </a:rPr>
                <a:t>DENDRAL</a:t>
              </a:r>
              <a:r>
                <a:rPr kumimoji="1" lang="zh-CN" altLang="en-US" sz="1050" dirty="0">
                  <a:latin typeface="宋体" charset="0"/>
                  <a:ea typeface="宋体" charset="0"/>
                  <a:cs typeface="宋体" charset="0"/>
                </a:rPr>
                <a:t>专家系统问世</a:t>
              </a:r>
            </a:p>
          </p:txBody>
        </p:sp>
        <p:pic>
          <p:nvPicPr>
            <p:cNvPr id="115" name="图片 114"/>
            <p:cNvPicPr>
              <a:picLocks noChangeAspect="1"/>
            </p:cNvPicPr>
            <p:nvPr/>
          </p:nvPicPr>
          <p:blipFill rotWithShape="1">
            <a:blip r:embed="rId6"/>
            <a:srcRect b="23314"/>
            <a:stretch>
              <a:fillRect/>
            </a:stretch>
          </p:blipFill>
          <p:spPr>
            <a:xfrm>
              <a:off x="3276854" y="3060095"/>
              <a:ext cx="771603" cy="721593"/>
            </a:xfrm>
            <a:prstGeom prst="rect">
              <a:avLst/>
            </a:prstGeom>
          </p:spPr>
        </p:pic>
      </p:grpSp>
      <p:grpSp>
        <p:nvGrpSpPr>
          <p:cNvPr id="46" name="组 45"/>
          <p:cNvGrpSpPr/>
          <p:nvPr/>
        </p:nvGrpSpPr>
        <p:grpSpPr>
          <a:xfrm>
            <a:off x="3142470" y="1472683"/>
            <a:ext cx="891400" cy="1976523"/>
            <a:chOff x="4066426" y="1619980"/>
            <a:chExt cx="1188533" cy="2635364"/>
          </a:xfrm>
        </p:grpSpPr>
        <p:sp>
          <p:nvSpPr>
            <p:cNvPr id="56" name="文本框 55"/>
            <p:cNvSpPr txBox="1"/>
            <p:nvPr/>
          </p:nvSpPr>
          <p:spPr>
            <a:xfrm>
              <a:off x="4066426" y="2408684"/>
              <a:ext cx="1188533" cy="1846660"/>
            </a:xfrm>
            <a:prstGeom prst="rect">
              <a:avLst/>
            </a:prstGeom>
            <a:noFill/>
          </p:spPr>
          <p:txBody>
            <a:bodyPr wrap="square" rtlCol="0">
              <a:spAutoFit/>
            </a:bodyPr>
            <a:lstStyle/>
            <a:p>
              <a:r>
                <a:rPr kumimoji="1" lang="en-GB" altLang="zh-CN" sz="1050" dirty="0" err="1">
                  <a:latin typeface="宋体" charset="0"/>
                  <a:ea typeface="宋体" charset="0"/>
                  <a:cs typeface="宋体" charset="0"/>
                </a:rPr>
                <a:t>M.Minsky</a:t>
              </a:r>
              <a:r>
                <a:rPr kumimoji="1" lang="zh-CN" altLang="en-US" sz="1050" dirty="0">
                  <a:latin typeface="宋体" charset="0"/>
                  <a:ea typeface="宋体" charset="0"/>
                  <a:cs typeface="宋体" charset="0"/>
                </a:rPr>
                <a:t>和</a:t>
              </a:r>
              <a:r>
                <a:rPr kumimoji="1" lang="en-GB" altLang="zh-CN" sz="1050" dirty="0" err="1">
                  <a:latin typeface="宋体" charset="0"/>
                  <a:ea typeface="宋体" charset="0"/>
                  <a:cs typeface="宋体" charset="0"/>
                </a:rPr>
                <a:t>S.Papert</a:t>
              </a:r>
              <a:r>
                <a:rPr kumimoji="1" lang="zh-CN" altLang="en-US" sz="1050" dirty="0">
                  <a:latin typeface="宋体" charset="0"/>
                  <a:ea typeface="宋体" charset="0"/>
                  <a:cs typeface="宋体" charset="0"/>
                </a:rPr>
                <a:t> </a:t>
              </a:r>
              <a:r>
                <a:rPr kumimoji="1" lang="zh-CN" altLang="en-GB" sz="1050" dirty="0">
                  <a:latin typeface="宋体" charset="0"/>
                  <a:ea typeface="宋体" charset="0"/>
                  <a:cs typeface="宋体" charset="0"/>
                </a:rPr>
                <a:t>指出</a:t>
              </a:r>
              <a:r>
                <a:rPr kumimoji="1" lang="zh-CN" altLang="en-US" sz="1050" dirty="0">
                  <a:latin typeface="宋体" charset="0"/>
                  <a:ea typeface="宋体" charset="0"/>
                  <a:cs typeface="宋体" charset="0"/>
                </a:rPr>
                <a:t>感知机的局限性</a:t>
              </a:r>
              <a:r>
                <a:rPr kumimoji="1" lang="en-US" altLang="zh-CN" sz="1050" dirty="0">
                  <a:latin typeface="宋体" charset="0"/>
                  <a:ea typeface="宋体" charset="0"/>
                  <a:cs typeface="宋体" charset="0"/>
                </a:rPr>
                <a:t>+</a:t>
              </a:r>
              <a:r>
                <a:rPr kumimoji="1" lang="zh-CN" altLang="en-US" sz="1050" dirty="0">
                  <a:latin typeface="宋体" charset="0"/>
                  <a:ea typeface="宋体" charset="0"/>
                  <a:cs typeface="宋体" charset="0"/>
                </a:rPr>
                <a:t>本身技术条件的限制联结主义陷入谷底</a:t>
              </a:r>
            </a:p>
          </p:txBody>
        </p:sp>
        <p:pic>
          <p:nvPicPr>
            <p:cNvPr id="116" name="图片 115"/>
            <p:cNvPicPr>
              <a:picLocks noChangeAspect="1"/>
            </p:cNvPicPr>
            <p:nvPr/>
          </p:nvPicPr>
          <p:blipFill>
            <a:blip r:embed="rId7"/>
            <a:stretch>
              <a:fillRect/>
            </a:stretch>
          </p:blipFill>
          <p:spPr>
            <a:xfrm>
              <a:off x="4232578" y="1619980"/>
              <a:ext cx="576205" cy="899043"/>
            </a:xfrm>
            <a:prstGeom prst="rect">
              <a:avLst/>
            </a:prstGeom>
          </p:spPr>
        </p:pic>
      </p:grpSp>
      <p:grpSp>
        <p:nvGrpSpPr>
          <p:cNvPr id="53" name="组 52"/>
          <p:cNvGrpSpPr/>
          <p:nvPr/>
        </p:nvGrpSpPr>
        <p:grpSpPr>
          <a:xfrm>
            <a:off x="3903888" y="1295657"/>
            <a:ext cx="919960" cy="1614795"/>
            <a:chOff x="5066810" y="1671101"/>
            <a:chExt cx="1057327" cy="2048495"/>
          </a:xfrm>
        </p:grpSpPr>
        <p:sp>
          <p:nvSpPr>
            <p:cNvPr id="64" name="文本框 63"/>
            <p:cNvSpPr txBox="1"/>
            <p:nvPr/>
          </p:nvSpPr>
          <p:spPr>
            <a:xfrm>
              <a:off x="5066810" y="2372582"/>
              <a:ext cx="1057327" cy="1347014"/>
            </a:xfrm>
            <a:prstGeom prst="rect">
              <a:avLst/>
            </a:prstGeom>
            <a:noFill/>
          </p:spPr>
          <p:txBody>
            <a:bodyPr wrap="square" rtlCol="0">
              <a:spAutoFit/>
            </a:bodyPr>
            <a:lstStyle/>
            <a:p>
              <a:r>
                <a:rPr kumimoji="1" lang="en-GB" altLang="zh-CN" sz="1050" dirty="0">
                  <a:latin typeface="宋体" charset="0"/>
                  <a:ea typeface="宋体" charset="0"/>
                  <a:cs typeface="宋体" charset="0"/>
                </a:rPr>
                <a:t>J.J</a:t>
              </a:r>
              <a:r>
                <a:rPr kumimoji="1" lang="en-US" altLang="zh-CN" sz="1050" dirty="0">
                  <a:latin typeface="宋体" charset="0"/>
                  <a:ea typeface="宋体" charset="0"/>
                  <a:cs typeface="宋体" charset="0"/>
                </a:rPr>
                <a:t>.</a:t>
              </a:r>
              <a:r>
                <a:rPr kumimoji="1" lang="zh-CN" altLang="en-US" sz="1050" dirty="0">
                  <a:latin typeface="宋体" charset="0"/>
                  <a:ea typeface="宋体" charset="0"/>
                  <a:cs typeface="宋体" charset="0"/>
                </a:rPr>
                <a:t> </a:t>
              </a:r>
              <a:r>
                <a:rPr kumimoji="1" lang="en-GB" altLang="zh-CN" sz="1050" dirty="0">
                  <a:latin typeface="宋体" charset="0"/>
                  <a:ea typeface="宋体" charset="0"/>
                  <a:cs typeface="宋体" charset="0"/>
                </a:rPr>
                <a:t>Hopfield</a:t>
              </a:r>
              <a:r>
                <a:rPr kumimoji="1" lang="zh-CN" altLang="en-US" sz="1050" dirty="0">
                  <a:latin typeface="宋体" charset="0"/>
                  <a:ea typeface="宋体" charset="0"/>
                  <a:cs typeface="宋体" charset="0"/>
                </a:rPr>
                <a:t>解决 </a:t>
              </a:r>
              <a:r>
                <a:rPr kumimoji="1" lang="en-GB" altLang="zh-CN" sz="1050" dirty="0">
                  <a:latin typeface="宋体" charset="0"/>
                  <a:ea typeface="宋体" charset="0"/>
                  <a:cs typeface="宋体" charset="0"/>
                </a:rPr>
                <a:t>NP </a:t>
              </a:r>
              <a:r>
                <a:rPr kumimoji="1" lang="zh-CN" altLang="en-US" sz="1050" dirty="0">
                  <a:latin typeface="宋体" charset="0"/>
                  <a:ea typeface="宋体" charset="0"/>
                  <a:cs typeface="宋体" charset="0"/>
                </a:rPr>
                <a:t>难题，使得联结主义重新受到人们关注</a:t>
              </a:r>
            </a:p>
          </p:txBody>
        </p:sp>
        <p:pic>
          <p:nvPicPr>
            <p:cNvPr id="117" name="图片 116"/>
            <p:cNvPicPr>
              <a:picLocks noChangeAspect="1"/>
            </p:cNvPicPr>
            <p:nvPr/>
          </p:nvPicPr>
          <p:blipFill>
            <a:blip r:embed="rId8"/>
            <a:stretch>
              <a:fillRect/>
            </a:stretch>
          </p:blipFill>
          <p:spPr>
            <a:xfrm>
              <a:off x="5188723" y="1671101"/>
              <a:ext cx="725153" cy="693812"/>
            </a:xfrm>
            <a:prstGeom prst="rect">
              <a:avLst/>
            </a:prstGeom>
          </p:spPr>
        </p:pic>
      </p:grpSp>
      <p:grpSp>
        <p:nvGrpSpPr>
          <p:cNvPr id="49" name="组 48"/>
          <p:cNvGrpSpPr/>
          <p:nvPr/>
        </p:nvGrpSpPr>
        <p:grpSpPr>
          <a:xfrm>
            <a:off x="4648178" y="1081999"/>
            <a:ext cx="825018" cy="1607014"/>
            <a:chOff x="5862414" y="1542249"/>
            <a:chExt cx="1100024" cy="1976576"/>
          </a:xfrm>
        </p:grpSpPr>
        <p:sp>
          <p:nvSpPr>
            <p:cNvPr id="94" name="文本框 93"/>
            <p:cNvSpPr txBox="1"/>
            <p:nvPr/>
          </p:nvSpPr>
          <p:spPr>
            <a:xfrm>
              <a:off x="5862414" y="2212809"/>
              <a:ext cx="1100024" cy="1306016"/>
            </a:xfrm>
            <a:prstGeom prst="rect">
              <a:avLst/>
            </a:prstGeom>
            <a:noFill/>
          </p:spPr>
          <p:txBody>
            <a:bodyPr wrap="square" rtlCol="0">
              <a:spAutoFit/>
            </a:bodyPr>
            <a:lstStyle/>
            <a:p>
              <a:r>
                <a:rPr kumimoji="1" lang="zh-CN" altLang="en-US" sz="1050" dirty="0">
                  <a:latin typeface="宋体" charset="0"/>
                  <a:ea typeface="宋体" charset="0"/>
                  <a:cs typeface="宋体" charset="0"/>
                </a:rPr>
                <a:t>符号主义的代表方法是决策树和基于逻辑的学习</a:t>
              </a:r>
            </a:p>
          </p:txBody>
        </p:sp>
        <p:pic>
          <p:nvPicPr>
            <p:cNvPr id="118" name="图片 117"/>
            <p:cNvPicPr>
              <a:picLocks noChangeAspect="1"/>
            </p:cNvPicPr>
            <p:nvPr/>
          </p:nvPicPr>
          <p:blipFill rotWithShape="1">
            <a:blip r:embed="rId9"/>
            <a:srcRect r="30041" b="25677"/>
            <a:stretch>
              <a:fillRect/>
            </a:stretch>
          </p:blipFill>
          <p:spPr>
            <a:xfrm>
              <a:off x="6014766" y="1542249"/>
              <a:ext cx="719515" cy="572061"/>
            </a:xfrm>
            <a:prstGeom prst="rect">
              <a:avLst/>
            </a:prstGeom>
          </p:spPr>
        </p:pic>
      </p:grpSp>
      <p:pic>
        <p:nvPicPr>
          <p:cNvPr id="120" name="图片 119"/>
          <p:cNvPicPr>
            <a:picLocks noChangeAspect="1"/>
          </p:cNvPicPr>
          <p:nvPr/>
        </p:nvPicPr>
        <p:blipFill rotWithShape="1">
          <a:blip r:embed="rId10"/>
          <a:srcRect l="14947" r="9471"/>
          <a:stretch>
            <a:fillRect/>
          </a:stretch>
        </p:blipFill>
        <p:spPr>
          <a:xfrm>
            <a:off x="6205832" y="2254964"/>
            <a:ext cx="861398" cy="746517"/>
          </a:xfrm>
          <a:prstGeom prst="rect">
            <a:avLst/>
          </a:prstGeom>
        </p:spPr>
      </p:pic>
      <p:grpSp>
        <p:nvGrpSpPr>
          <p:cNvPr id="51" name="组 50"/>
          <p:cNvGrpSpPr/>
          <p:nvPr/>
        </p:nvGrpSpPr>
        <p:grpSpPr>
          <a:xfrm>
            <a:off x="6699762" y="376882"/>
            <a:ext cx="995111" cy="1575029"/>
            <a:chOff x="8056943" y="595883"/>
            <a:chExt cx="1326814" cy="2100039"/>
          </a:xfrm>
        </p:grpSpPr>
        <p:sp>
          <p:nvSpPr>
            <p:cNvPr id="104" name="文本框 103"/>
            <p:cNvSpPr txBox="1"/>
            <p:nvPr/>
          </p:nvSpPr>
          <p:spPr>
            <a:xfrm>
              <a:off x="8302239" y="1251936"/>
              <a:ext cx="1066746" cy="984885"/>
            </a:xfrm>
            <a:prstGeom prst="rect">
              <a:avLst/>
            </a:prstGeom>
            <a:noFill/>
          </p:spPr>
          <p:txBody>
            <a:bodyPr wrap="square" rtlCol="0">
              <a:spAutoFit/>
            </a:bodyPr>
            <a:lstStyle/>
            <a:p>
              <a:r>
                <a:rPr kumimoji="1" lang="en-GB" altLang="zh-CN" sz="1050" dirty="0">
                  <a:latin typeface="宋体" charset="0"/>
                  <a:ea typeface="宋体" charset="0"/>
                  <a:cs typeface="宋体" charset="0"/>
                </a:rPr>
                <a:t>Hinton </a:t>
              </a:r>
              <a:r>
                <a:rPr kumimoji="1" lang="zh-CN" altLang="en-US" sz="1050" dirty="0">
                  <a:latin typeface="宋体" charset="0"/>
                  <a:ea typeface="宋体" charset="0"/>
                  <a:cs typeface="宋体" charset="0"/>
                </a:rPr>
                <a:t>提出了深度学习的神经网络</a:t>
              </a:r>
            </a:p>
          </p:txBody>
        </p:sp>
        <p:sp>
          <p:nvSpPr>
            <p:cNvPr id="108" name="文本框 107"/>
            <p:cNvSpPr txBox="1"/>
            <p:nvPr/>
          </p:nvSpPr>
          <p:spPr>
            <a:xfrm>
              <a:off x="8393337" y="2357367"/>
              <a:ext cx="874598" cy="338555"/>
            </a:xfrm>
            <a:prstGeom prst="rect">
              <a:avLst/>
            </a:prstGeom>
            <a:noFill/>
          </p:spPr>
          <p:txBody>
            <a:bodyPr wrap="none" rtlCol="0">
              <a:spAutoFit/>
            </a:bodyPr>
            <a:lstStyle/>
            <a:p>
              <a:r>
                <a:rPr kumimoji="1" lang="en-US" altLang="zh-CN" sz="1050" b="1" dirty="0">
                  <a:solidFill>
                    <a:schemeClr val="accent2"/>
                  </a:solidFill>
                  <a:latin typeface="宋体" charset="0"/>
                  <a:ea typeface="宋体" charset="0"/>
                  <a:cs typeface="宋体" charset="0"/>
                </a:rPr>
                <a:t>2006 </a:t>
              </a:r>
              <a:r>
                <a:rPr kumimoji="1" lang="zh-CN" altLang="en-US" sz="1050" b="1" dirty="0">
                  <a:solidFill>
                    <a:schemeClr val="accent2"/>
                  </a:solidFill>
                  <a:latin typeface="宋体" charset="0"/>
                  <a:ea typeface="宋体" charset="0"/>
                  <a:cs typeface="宋体" charset="0"/>
                </a:rPr>
                <a:t>年</a:t>
              </a:r>
            </a:p>
          </p:txBody>
        </p:sp>
        <p:pic>
          <p:nvPicPr>
            <p:cNvPr id="121" name="图片 120"/>
            <p:cNvPicPr>
              <a:picLocks noChangeAspect="1"/>
            </p:cNvPicPr>
            <p:nvPr/>
          </p:nvPicPr>
          <p:blipFill>
            <a:blip r:embed="rId11"/>
            <a:stretch>
              <a:fillRect/>
            </a:stretch>
          </p:blipFill>
          <p:spPr>
            <a:xfrm>
              <a:off x="8056943" y="595883"/>
              <a:ext cx="1326814" cy="721095"/>
            </a:xfrm>
            <a:prstGeom prst="rect">
              <a:avLst/>
            </a:prstGeom>
          </p:spPr>
        </p:pic>
      </p:grpSp>
      <p:sp>
        <p:nvSpPr>
          <p:cNvPr id="113" name="文本框 112"/>
          <p:cNvSpPr txBox="1"/>
          <p:nvPr/>
        </p:nvSpPr>
        <p:spPr>
          <a:xfrm>
            <a:off x="7624804" y="664296"/>
            <a:ext cx="805944" cy="738664"/>
          </a:xfrm>
          <a:prstGeom prst="rect">
            <a:avLst/>
          </a:prstGeom>
          <a:noFill/>
        </p:spPr>
        <p:txBody>
          <a:bodyPr wrap="square" rtlCol="0">
            <a:spAutoFit/>
          </a:bodyPr>
          <a:lstStyle/>
          <a:p>
            <a:r>
              <a:rPr kumimoji="1" lang="en-US" altLang="zh-CN" sz="1050" dirty="0">
                <a:latin typeface="宋体" charset="0"/>
                <a:ea typeface="宋体" charset="0"/>
                <a:cs typeface="宋体" charset="0"/>
              </a:rPr>
              <a:t>AlphaGo</a:t>
            </a:r>
            <a:r>
              <a:rPr kumimoji="1" lang="zh-CN" altLang="en-US" sz="1050" dirty="0">
                <a:latin typeface="宋体" charset="0"/>
                <a:ea typeface="宋体" charset="0"/>
                <a:cs typeface="宋体" charset="0"/>
              </a:rPr>
              <a:t>在围棋人机大赛中胜出</a:t>
            </a:r>
          </a:p>
        </p:txBody>
      </p:sp>
      <p:pic>
        <p:nvPicPr>
          <p:cNvPr id="122" name="图片 121"/>
          <p:cNvPicPr>
            <a:picLocks noChangeAspect="1"/>
          </p:cNvPicPr>
          <p:nvPr/>
        </p:nvPicPr>
        <p:blipFill rotWithShape="1">
          <a:blip r:embed="rId12"/>
          <a:srcRect l="27142" t="20157" r="26623" b="20542"/>
          <a:stretch>
            <a:fillRect/>
          </a:stretch>
        </p:blipFill>
        <p:spPr>
          <a:xfrm>
            <a:off x="7694873" y="237463"/>
            <a:ext cx="603299" cy="464276"/>
          </a:xfrm>
          <a:prstGeom prst="rect">
            <a:avLst/>
          </a:prstGeom>
        </p:spPr>
      </p:pic>
      <p:cxnSp>
        <p:nvCxnSpPr>
          <p:cNvPr id="97" name="肘形连接符 96"/>
          <p:cNvCxnSpPr/>
          <p:nvPr/>
        </p:nvCxnSpPr>
        <p:spPr>
          <a:xfrm flipV="1">
            <a:off x="2513200" y="3306153"/>
            <a:ext cx="1452662" cy="321947"/>
          </a:xfrm>
          <a:prstGeom prst="bentConnector3">
            <a:avLst>
              <a:gd name="adj1" fmla="val 47139"/>
            </a:avLst>
          </a:prstGeom>
        </p:spPr>
        <p:style>
          <a:lnRef idx="1">
            <a:schemeClr val="accent1"/>
          </a:lnRef>
          <a:fillRef idx="0">
            <a:schemeClr val="accent1"/>
          </a:fillRef>
          <a:effectRef idx="0">
            <a:schemeClr val="accent1"/>
          </a:effectRef>
          <a:fontRef idx="minor">
            <a:schemeClr val="tx1"/>
          </a:fontRef>
        </p:style>
      </p:cxnSp>
      <p:cxnSp>
        <p:nvCxnSpPr>
          <p:cNvPr id="98" name="肘形连接符 97"/>
          <p:cNvCxnSpPr/>
          <p:nvPr/>
        </p:nvCxnSpPr>
        <p:spPr>
          <a:xfrm rot="5400000" flipH="1" flipV="1">
            <a:off x="3982470" y="2591756"/>
            <a:ext cx="675000" cy="729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1" name="肘形连接符 100"/>
          <p:cNvCxnSpPr/>
          <p:nvPr/>
        </p:nvCxnSpPr>
        <p:spPr>
          <a:xfrm flipV="1">
            <a:off x="4694861" y="2286010"/>
            <a:ext cx="1452662" cy="3219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2" name="肘形连接符 101"/>
          <p:cNvCxnSpPr/>
          <p:nvPr/>
        </p:nvCxnSpPr>
        <p:spPr>
          <a:xfrm rot="5400000" flipH="1" flipV="1">
            <a:off x="6168077" y="1585870"/>
            <a:ext cx="675000" cy="7290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4" name="组合 19"/>
          <p:cNvGrpSpPr/>
          <p:nvPr/>
        </p:nvGrpSpPr>
        <p:grpSpPr>
          <a:xfrm>
            <a:off x="6885601" y="2331108"/>
            <a:ext cx="942968" cy="1410643"/>
            <a:chOff x="9180800" y="3108144"/>
            <a:chExt cx="1257291" cy="1880857"/>
          </a:xfrm>
        </p:grpSpPr>
        <p:sp>
          <p:nvSpPr>
            <p:cNvPr id="126"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27"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28"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129" name="组合 23"/>
            <p:cNvGrpSpPr/>
            <p:nvPr/>
          </p:nvGrpSpPr>
          <p:grpSpPr>
            <a:xfrm rot="7938589">
              <a:off x="9125099" y="3676009"/>
              <a:ext cx="1368693" cy="1257291"/>
              <a:chOff x="1145739" y="762009"/>
              <a:chExt cx="1001675" cy="920146"/>
            </a:xfrm>
          </p:grpSpPr>
          <p:sp>
            <p:nvSpPr>
              <p:cNvPr id="130"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31" name="椭圆 130"/>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32" name="椭圆 131"/>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133" name="椭圆 132"/>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63" name="矩形 62">
            <a:extLst>
              <a:ext uri="{FF2B5EF4-FFF2-40B4-BE49-F238E27FC236}">
                <a16:creationId xmlns:a16="http://schemas.microsoft.com/office/drawing/2014/main" id="{10D18FDE-2FBF-674A-A045-A3C9C2DCE6EF}"/>
              </a:ext>
            </a:extLst>
          </p:cNvPr>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深度学习技术的起源</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83191" y="4151787"/>
            <a:ext cx="3964080" cy="648538"/>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sp>
        <p:nvSpPr>
          <p:cNvPr id="5" name="文本框 4"/>
          <p:cNvSpPr txBox="1"/>
          <p:nvPr/>
        </p:nvSpPr>
        <p:spPr>
          <a:xfrm>
            <a:off x="851601" y="1260466"/>
            <a:ext cx="4371034" cy="507831"/>
          </a:xfrm>
          <a:prstGeom prst="rect">
            <a:avLst/>
          </a:prstGeom>
          <a:noFill/>
        </p:spPr>
        <p:txBody>
          <a:bodyPr wrap="square" rtlCol="0">
            <a:spAutoFit/>
          </a:bodyPr>
          <a:lstStyle/>
          <a:p>
            <a:r>
              <a:rPr lang="en-US" altLang="zh-CN" sz="900" dirty="0">
                <a:solidFill>
                  <a:srgbClr val="636D78"/>
                </a:solidFill>
                <a:latin typeface="宋体" charset="0"/>
                <a:ea typeface="宋体" charset="0"/>
                <a:cs typeface="宋体" charset="0"/>
              </a:rPr>
              <a:t>1943 </a:t>
            </a:r>
            <a:r>
              <a:rPr lang="zh-CN" altLang="en-US" sz="900" dirty="0">
                <a:solidFill>
                  <a:srgbClr val="636D78"/>
                </a:solidFill>
                <a:latin typeface="宋体" charset="0"/>
                <a:ea typeface="宋体" charset="0"/>
                <a:cs typeface="宋体" charset="0"/>
              </a:rPr>
              <a:t>年，人工神经网络和数学模型建立，</a:t>
            </a:r>
            <a:r>
              <a:rPr lang="zh-CN" altLang="en-US" sz="900" b="1" dirty="0">
                <a:solidFill>
                  <a:schemeClr val="accent2"/>
                </a:solidFill>
                <a:latin typeface="宋体" charset="0"/>
                <a:ea typeface="宋体" charset="0"/>
                <a:cs typeface="宋体" charset="0"/>
              </a:rPr>
              <a:t>人工神经网络研究时代开启</a:t>
            </a:r>
            <a:r>
              <a:rPr lang="zh-CN" altLang="en-US" sz="900" dirty="0">
                <a:solidFill>
                  <a:srgbClr val="636D78"/>
                </a:solidFill>
                <a:latin typeface="宋体" charset="0"/>
                <a:ea typeface="宋体" charset="0"/>
                <a:cs typeface="宋体" charset="0"/>
              </a:rPr>
              <a:t>；</a:t>
            </a:r>
            <a:endParaRPr lang="en-US" altLang="zh-CN" sz="900" dirty="0">
              <a:solidFill>
                <a:srgbClr val="636D78"/>
              </a:solidFill>
              <a:latin typeface="宋体" charset="0"/>
              <a:ea typeface="宋体" charset="0"/>
              <a:cs typeface="宋体" charset="0"/>
            </a:endParaRPr>
          </a:p>
          <a:p>
            <a:r>
              <a:rPr lang="en-US" altLang="zh-CN" sz="900" dirty="0">
                <a:solidFill>
                  <a:srgbClr val="636D78"/>
                </a:solidFill>
                <a:latin typeface="宋体" charset="0"/>
                <a:ea typeface="宋体" charset="0"/>
                <a:cs typeface="宋体" charset="0"/>
              </a:rPr>
              <a:t>1950 </a:t>
            </a:r>
            <a:r>
              <a:rPr lang="zh-CN" altLang="en-US" sz="900" dirty="0">
                <a:solidFill>
                  <a:srgbClr val="636D78"/>
                </a:solidFill>
                <a:latin typeface="宋体" charset="0"/>
                <a:ea typeface="宋体" charset="0"/>
                <a:cs typeface="宋体" charset="0"/>
              </a:rPr>
              <a:t>年，计算机与人工智能之父图灵发表</a:t>
            </a:r>
            <a:r>
              <a:rPr lang="en-US" altLang="zh-CN" sz="900" dirty="0">
                <a:solidFill>
                  <a:srgbClr val="636D78"/>
                </a:solidFill>
                <a:latin typeface="宋体" charset="0"/>
                <a:ea typeface="宋体" charset="0"/>
                <a:cs typeface="宋体" charset="0"/>
              </a:rPr>
              <a:t>《</a:t>
            </a:r>
            <a:r>
              <a:rPr lang="zh-CN" altLang="en-US" sz="900" dirty="0">
                <a:solidFill>
                  <a:srgbClr val="636D78"/>
                </a:solidFill>
                <a:latin typeface="宋体" charset="0"/>
                <a:ea typeface="宋体" charset="0"/>
                <a:cs typeface="宋体" charset="0"/>
              </a:rPr>
              <a:t>机器能思考吗？</a:t>
            </a:r>
            <a:r>
              <a:rPr lang="en-US" altLang="zh-CN" sz="900" dirty="0">
                <a:solidFill>
                  <a:srgbClr val="636D78"/>
                </a:solidFill>
                <a:latin typeface="宋体" charset="0"/>
                <a:ea typeface="宋体" charset="0"/>
                <a:cs typeface="宋体" charset="0"/>
              </a:rPr>
              <a:t>》</a:t>
            </a:r>
            <a:r>
              <a:rPr lang="zh-CN" altLang="en-US" sz="900" dirty="0">
                <a:solidFill>
                  <a:srgbClr val="636D78"/>
                </a:solidFill>
                <a:latin typeface="宋体" charset="0"/>
                <a:ea typeface="宋体" charset="0"/>
                <a:cs typeface="宋体" charset="0"/>
              </a:rPr>
              <a:t>，提出“图灵测试”；</a:t>
            </a:r>
            <a:endParaRPr lang="en-US" altLang="zh-CN" sz="900" dirty="0">
              <a:solidFill>
                <a:srgbClr val="636D78"/>
              </a:solidFill>
              <a:latin typeface="宋体" charset="0"/>
              <a:ea typeface="宋体" charset="0"/>
              <a:cs typeface="宋体" charset="0"/>
            </a:endParaRPr>
          </a:p>
          <a:p>
            <a:endParaRPr kumimoji="1" lang="zh-CN" altLang="en-US" sz="900" dirty="0">
              <a:latin typeface="宋体" charset="0"/>
              <a:ea typeface="宋体" charset="0"/>
              <a:cs typeface="宋体" charset="0"/>
            </a:endParaRPr>
          </a:p>
        </p:txBody>
      </p:sp>
      <p:sp>
        <p:nvSpPr>
          <p:cNvPr id="58" name="L 形 57"/>
          <p:cNvSpPr/>
          <p:nvPr/>
        </p:nvSpPr>
        <p:spPr>
          <a:xfrm>
            <a:off x="860370" y="1817021"/>
            <a:ext cx="4543129" cy="500004"/>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宋体" charset="0"/>
              <a:ea typeface="宋体" charset="0"/>
              <a:cs typeface="宋体" charset="0"/>
            </a:endParaRPr>
          </a:p>
        </p:txBody>
      </p:sp>
      <p:sp>
        <p:nvSpPr>
          <p:cNvPr id="61" name="L 形 60"/>
          <p:cNvSpPr/>
          <p:nvPr/>
        </p:nvSpPr>
        <p:spPr>
          <a:xfrm>
            <a:off x="1109066" y="2388833"/>
            <a:ext cx="4543129" cy="500004"/>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宋体" charset="0"/>
              <a:ea typeface="宋体" charset="0"/>
              <a:cs typeface="宋体" charset="0"/>
            </a:endParaRPr>
          </a:p>
        </p:txBody>
      </p:sp>
      <p:sp>
        <p:nvSpPr>
          <p:cNvPr id="65" name="L 形 64"/>
          <p:cNvSpPr/>
          <p:nvPr/>
        </p:nvSpPr>
        <p:spPr>
          <a:xfrm>
            <a:off x="1360709" y="2968181"/>
            <a:ext cx="4543129" cy="500004"/>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宋体" charset="0"/>
              <a:ea typeface="宋体" charset="0"/>
              <a:cs typeface="宋体" charset="0"/>
            </a:endParaRPr>
          </a:p>
        </p:txBody>
      </p:sp>
      <p:sp>
        <p:nvSpPr>
          <p:cNvPr id="68" name="L 形 67"/>
          <p:cNvSpPr/>
          <p:nvPr/>
        </p:nvSpPr>
        <p:spPr>
          <a:xfrm>
            <a:off x="1109066" y="3552448"/>
            <a:ext cx="4543129" cy="500004"/>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宋体" charset="0"/>
              <a:ea typeface="宋体" charset="0"/>
              <a:cs typeface="宋体" charset="0"/>
            </a:endParaRPr>
          </a:p>
        </p:txBody>
      </p:sp>
      <p:sp>
        <p:nvSpPr>
          <p:cNvPr id="71" name="L 形 70"/>
          <p:cNvSpPr/>
          <p:nvPr/>
        </p:nvSpPr>
        <p:spPr>
          <a:xfrm>
            <a:off x="859132" y="4151787"/>
            <a:ext cx="708812" cy="791578"/>
          </a:xfrm>
          <a:prstGeom prst="corner">
            <a:avLst>
              <a:gd name="adj1" fmla="val 21661"/>
              <a:gd name="adj2" fmla="val 37623"/>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宋体" charset="0"/>
              <a:ea typeface="宋体" charset="0"/>
              <a:cs typeface="宋体" charset="0"/>
            </a:endParaRPr>
          </a:p>
        </p:txBody>
      </p:sp>
      <p:sp>
        <p:nvSpPr>
          <p:cNvPr id="6" name="L 形 5"/>
          <p:cNvSpPr/>
          <p:nvPr/>
        </p:nvSpPr>
        <p:spPr>
          <a:xfrm>
            <a:off x="604142" y="1237673"/>
            <a:ext cx="4543129" cy="500004"/>
          </a:xfrm>
          <a:prstGeom prst="corner">
            <a:avLst>
              <a:gd name="adj1" fmla="val 21661"/>
              <a:gd name="adj2" fmla="val 50000"/>
            </a:avLst>
          </a:prstGeom>
          <a:solidFill>
            <a:srgbClr val="646D7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宋体" charset="0"/>
              <a:ea typeface="宋体" charset="0"/>
              <a:cs typeface="宋体" charset="0"/>
            </a:endParaRPr>
          </a:p>
        </p:txBody>
      </p:sp>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3" name="文本框 2"/>
          <p:cNvSpPr txBox="1"/>
          <p:nvPr/>
        </p:nvSpPr>
        <p:spPr>
          <a:xfrm>
            <a:off x="602905" y="1237856"/>
            <a:ext cx="324059" cy="507831"/>
          </a:xfrm>
          <a:prstGeom prst="rect">
            <a:avLst/>
          </a:prstGeom>
          <a:noFill/>
        </p:spPr>
        <p:txBody>
          <a:bodyPr wrap="square" rtlCol="0">
            <a:spAutoFit/>
          </a:bodyPr>
          <a:lstStyle/>
          <a:p>
            <a:r>
              <a:rPr kumimoji="1" lang="zh-CN" altLang="en-US" sz="900" b="1" dirty="0">
                <a:solidFill>
                  <a:schemeClr val="accent2"/>
                </a:solidFill>
                <a:latin typeface="宋体" charset="0"/>
                <a:ea typeface="宋体" charset="0"/>
                <a:cs typeface="宋体" charset="0"/>
              </a:rPr>
              <a:t>萌芽期</a:t>
            </a:r>
          </a:p>
        </p:txBody>
      </p:sp>
      <p:sp>
        <p:nvSpPr>
          <p:cNvPr id="59" name="文本框 58"/>
          <p:cNvSpPr txBox="1"/>
          <p:nvPr/>
        </p:nvSpPr>
        <p:spPr>
          <a:xfrm>
            <a:off x="859132" y="1817204"/>
            <a:ext cx="324059" cy="507831"/>
          </a:xfrm>
          <a:prstGeom prst="rect">
            <a:avLst/>
          </a:prstGeom>
          <a:noFill/>
        </p:spPr>
        <p:txBody>
          <a:bodyPr wrap="square" rtlCol="0">
            <a:spAutoFit/>
          </a:bodyPr>
          <a:lstStyle/>
          <a:p>
            <a:r>
              <a:rPr kumimoji="1" lang="zh-CN" altLang="en-US" sz="900" b="1" dirty="0">
                <a:solidFill>
                  <a:schemeClr val="accent2"/>
                </a:solidFill>
                <a:latin typeface="宋体" charset="0"/>
                <a:ea typeface="宋体" charset="0"/>
                <a:cs typeface="宋体" charset="0"/>
              </a:rPr>
              <a:t>启动期</a:t>
            </a:r>
          </a:p>
        </p:txBody>
      </p:sp>
      <p:sp>
        <p:nvSpPr>
          <p:cNvPr id="60" name="文本框 59"/>
          <p:cNvSpPr txBox="1"/>
          <p:nvPr/>
        </p:nvSpPr>
        <p:spPr>
          <a:xfrm>
            <a:off x="1107828" y="1839813"/>
            <a:ext cx="4371034" cy="369332"/>
          </a:xfrm>
          <a:prstGeom prst="rect">
            <a:avLst/>
          </a:prstGeom>
          <a:noFill/>
        </p:spPr>
        <p:txBody>
          <a:bodyPr wrap="square" rtlCol="0">
            <a:spAutoFit/>
          </a:bodyPr>
          <a:lstStyle/>
          <a:p>
            <a:r>
              <a:rPr lang="en-US" altLang="zh-CN" sz="900" dirty="0">
                <a:solidFill>
                  <a:srgbClr val="636D78"/>
                </a:solidFill>
                <a:latin typeface="宋体" charset="0"/>
                <a:ea typeface="宋体" charset="0"/>
                <a:cs typeface="宋体" charset="0"/>
              </a:rPr>
              <a:t>1956 </a:t>
            </a:r>
            <a:r>
              <a:rPr lang="zh-CN" altLang="en-US" sz="900" dirty="0">
                <a:solidFill>
                  <a:srgbClr val="636D78"/>
                </a:solidFill>
                <a:latin typeface="宋体" charset="0"/>
                <a:ea typeface="宋体" charset="0"/>
                <a:cs typeface="宋体" charset="0"/>
              </a:rPr>
              <a:t>年，达特茅斯会议召开，标志着</a:t>
            </a:r>
            <a:r>
              <a:rPr lang="zh-CN" altLang="en-US" sz="900" b="1" dirty="0">
                <a:solidFill>
                  <a:schemeClr val="accent2"/>
                </a:solidFill>
                <a:latin typeface="宋体" charset="0"/>
                <a:ea typeface="宋体" charset="0"/>
                <a:cs typeface="宋体" charset="0"/>
              </a:rPr>
              <a:t>人工智能的诞生</a:t>
            </a:r>
            <a:r>
              <a:rPr lang="zh-CN" altLang="en-US" sz="900" dirty="0">
                <a:solidFill>
                  <a:srgbClr val="636D78"/>
                </a:solidFill>
                <a:latin typeface="宋体" charset="0"/>
                <a:ea typeface="宋体" charset="0"/>
                <a:cs typeface="宋体" charset="0"/>
              </a:rPr>
              <a:t>；期间，国际学术界人工智能研究潮流兴起，罗素</a:t>
            </a:r>
            <a:r>
              <a:rPr lang="en-US" altLang="zh-CN" sz="900" dirty="0">
                <a:solidFill>
                  <a:srgbClr val="636D78"/>
                </a:solidFill>
                <a:latin typeface="宋体" charset="0"/>
                <a:ea typeface="宋体" charset="0"/>
                <a:cs typeface="宋体" charset="0"/>
              </a:rPr>
              <a:t>《</a:t>
            </a:r>
            <a:r>
              <a:rPr lang="zh-CN" altLang="en-US" sz="900" dirty="0">
                <a:solidFill>
                  <a:srgbClr val="636D78"/>
                </a:solidFill>
                <a:latin typeface="宋体" charset="0"/>
                <a:ea typeface="宋体" charset="0"/>
                <a:cs typeface="宋体" charset="0"/>
              </a:rPr>
              <a:t>数学原理</a:t>
            </a:r>
            <a:r>
              <a:rPr lang="en-US" altLang="zh-CN" sz="900" dirty="0">
                <a:solidFill>
                  <a:srgbClr val="636D78"/>
                </a:solidFill>
                <a:latin typeface="宋体" charset="0"/>
                <a:ea typeface="宋体" charset="0"/>
                <a:cs typeface="宋体" charset="0"/>
              </a:rPr>
              <a:t>》</a:t>
            </a:r>
            <a:r>
              <a:rPr lang="zh-CN" altLang="en-US" sz="900" dirty="0">
                <a:solidFill>
                  <a:srgbClr val="636D78"/>
                </a:solidFill>
                <a:latin typeface="宋体" charset="0"/>
                <a:ea typeface="宋体" charset="0"/>
                <a:cs typeface="宋体" charset="0"/>
              </a:rPr>
              <a:t>被算法全部证明，学术交流频繁；</a:t>
            </a:r>
            <a:endParaRPr lang="en-US" altLang="zh-CN" sz="900" dirty="0">
              <a:solidFill>
                <a:srgbClr val="636D78"/>
              </a:solidFill>
              <a:latin typeface="宋体" charset="0"/>
              <a:ea typeface="宋体" charset="0"/>
              <a:cs typeface="宋体" charset="0"/>
            </a:endParaRPr>
          </a:p>
        </p:txBody>
      </p:sp>
      <p:sp>
        <p:nvSpPr>
          <p:cNvPr id="62" name="文本框 61"/>
          <p:cNvSpPr txBox="1"/>
          <p:nvPr/>
        </p:nvSpPr>
        <p:spPr>
          <a:xfrm>
            <a:off x="1107829" y="2389016"/>
            <a:ext cx="324059" cy="507831"/>
          </a:xfrm>
          <a:prstGeom prst="rect">
            <a:avLst/>
          </a:prstGeom>
          <a:noFill/>
        </p:spPr>
        <p:txBody>
          <a:bodyPr wrap="square" rtlCol="0">
            <a:spAutoFit/>
          </a:bodyPr>
          <a:lstStyle/>
          <a:p>
            <a:r>
              <a:rPr kumimoji="1" lang="zh-CN" altLang="en-US" sz="900" b="1" dirty="0">
                <a:solidFill>
                  <a:schemeClr val="accent2"/>
                </a:solidFill>
                <a:latin typeface="宋体" charset="0"/>
                <a:ea typeface="宋体" charset="0"/>
                <a:cs typeface="宋体" charset="0"/>
              </a:rPr>
              <a:t>消沉期</a:t>
            </a:r>
          </a:p>
        </p:txBody>
      </p:sp>
      <p:sp>
        <p:nvSpPr>
          <p:cNvPr id="63" name="文本框 62"/>
          <p:cNvSpPr txBox="1"/>
          <p:nvPr/>
        </p:nvSpPr>
        <p:spPr>
          <a:xfrm>
            <a:off x="1356525" y="2411625"/>
            <a:ext cx="4371034" cy="369332"/>
          </a:xfrm>
          <a:prstGeom prst="rect">
            <a:avLst/>
          </a:prstGeom>
          <a:noFill/>
        </p:spPr>
        <p:txBody>
          <a:bodyPr wrap="square" rtlCol="0">
            <a:spAutoFit/>
          </a:bodyPr>
          <a:lstStyle/>
          <a:p>
            <a:r>
              <a:rPr lang="en-US" altLang="zh-CN" sz="900" dirty="0">
                <a:solidFill>
                  <a:srgbClr val="636D78"/>
                </a:solidFill>
                <a:latin typeface="宋体" charset="0"/>
                <a:ea typeface="宋体" charset="0"/>
                <a:cs typeface="宋体" charset="0"/>
              </a:rPr>
              <a:t>1969 </a:t>
            </a:r>
            <a:r>
              <a:rPr lang="zh-CN" altLang="en-US" sz="900" dirty="0">
                <a:solidFill>
                  <a:srgbClr val="636D78"/>
                </a:solidFill>
                <a:latin typeface="宋体" charset="0"/>
                <a:ea typeface="宋体" charset="0"/>
                <a:cs typeface="宋体" charset="0"/>
              </a:rPr>
              <a:t>年，作为主要流派的</a:t>
            </a:r>
            <a:r>
              <a:rPr lang="zh-CN" altLang="en-US" sz="900" b="1" dirty="0">
                <a:solidFill>
                  <a:schemeClr val="accent2"/>
                </a:solidFill>
                <a:latin typeface="宋体" charset="0"/>
                <a:ea typeface="宋体" charset="0"/>
                <a:cs typeface="宋体" charset="0"/>
              </a:rPr>
              <a:t>连接主义与符号主义进入消沉</a:t>
            </a:r>
            <a:r>
              <a:rPr lang="zh-CN" altLang="en-US" sz="900" dirty="0">
                <a:solidFill>
                  <a:srgbClr val="636D78"/>
                </a:solidFill>
                <a:latin typeface="宋体" charset="0"/>
                <a:ea typeface="宋体" charset="0"/>
                <a:cs typeface="宋体" charset="0"/>
              </a:rPr>
              <a:t>，四大预言遥遥无期，在计算能力的限制下，国际及公众信心持续减弱；</a:t>
            </a:r>
            <a:endParaRPr lang="en-US" altLang="zh-CN" sz="900" dirty="0">
              <a:solidFill>
                <a:srgbClr val="636D78"/>
              </a:solidFill>
              <a:latin typeface="宋体" charset="0"/>
              <a:ea typeface="宋体" charset="0"/>
              <a:cs typeface="宋体" charset="0"/>
            </a:endParaRPr>
          </a:p>
        </p:txBody>
      </p:sp>
      <p:sp>
        <p:nvSpPr>
          <p:cNvPr id="66" name="文本框 65"/>
          <p:cNvSpPr txBox="1"/>
          <p:nvPr/>
        </p:nvSpPr>
        <p:spPr>
          <a:xfrm>
            <a:off x="1359472" y="2968364"/>
            <a:ext cx="324059" cy="507831"/>
          </a:xfrm>
          <a:prstGeom prst="rect">
            <a:avLst/>
          </a:prstGeom>
          <a:noFill/>
        </p:spPr>
        <p:txBody>
          <a:bodyPr wrap="square" rtlCol="0">
            <a:spAutoFit/>
          </a:bodyPr>
          <a:lstStyle/>
          <a:p>
            <a:r>
              <a:rPr kumimoji="1" lang="zh-CN" altLang="en-US" sz="900" b="1" dirty="0">
                <a:solidFill>
                  <a:schemeClr val="accent2"/>
                </a:solidFill>
                <a:latin typeface="宋体" charset="0"/>
                <a:ea typeface="宋体" charset="0"/>
                <a:cs typeface="宋体" charset="0"/>
              </a:rPr>
              <a:t>突破期</a:t>
            </a:r>
          </a:p>
        </p:txBody>
      </p:sp>
      <p:sp>
        <p:nvSpPr>
          <p:cNvPr id="67" name="文本框 66"/>
          <p:cNvSpPr txBox="1"/>
          <p:nvPr/>
        </p:nvSpPr>
        <p:spPr>
          <a:xfrm>
            <a:off x="1608168" y="2990973"/>
            <a:ext cx="4371034" cy="369332"/>
          </a:xfrm>
          <a:prstGeom prst="rect">
            <a:avLst/>
          </a:prstGeom>
          <a:noFill/>
        </p:spPr>
        <p:txBody>
          <a:bodyPr wrap="square" rtlCol="0">
            <a:spAutoFit/>
          </a:bodyPr>
          <a:lstStyle/>
          <a:p>
            <a:r>
              <a:rPr lang="en-US" altLang="zh-CN" sz="900" dirty="0">
                <a:solidFill>
                  <a:srgbClr val="636D78"/>
                </a:solidFill>
                <a:latin typeface="宋体" charset="0"/>
                <a:ea typeface="宋体" charset="0"/>
                <a:cs typeface="宋体" charset="0"/>
              </a:rPr>
              <a:t>1975 </a:t>
            </a:r>
            <a:r>
              <a:rPr lang="zh-CN" altLang="en-US" sz="900" dirty="0">
                <a:solidFill>
                  <a:srgbClr val="636D78"/>
                </a:solidFill>
                <a:latin typeface="宋体" charset="0"/>
                <a:ea typeface="宋体" charset="0"/>
                <a:cs typeface="宋体" charset="0"/>
              </a:rPr>
              <a:t>年，</a:t>
            </a:r>
            <a:r>
              <a:rPr lang="en-US" altLang="zh-CN" sz="900" b="1" dirty="0">
                <a:solidFill>
                  <a:schemeClr val="accent2"/>
                </a:solidFill>
                <a:latin typeface="宋体" charset="0"/>
                <a:ea typeface="宋体" charset="0"/>
                <a:cs typeface="宋体" charset="0"/>
              </a:rPr>
              <a:t>BP </a:t>
            </a:r>
            <a:r>
              <a:rPr lang="zh-CN" altLang="en-US" sz="900" b="1" dirty="0">
                <a:solidFill>
                  <a:schemeClr val="accent2"/>
                </a:solidFill>
                <a:latin typeface="宋体" charset="0"/>
                <a:ea typeface="宋体" charset="0"/>
                <a:cs typeface="宋体" charset="0"/>
              </a:rPr>
              <a:t>算法</a:t>
            </a:r>
            <a:r>
              <a:rPr lang="zh-CN" altLang="en-US" sz="900" dirty="0">
                <a:solidFill>
                  <a:srgbClr val="636D78"/>
                </a:solidFill>
                <a:latin typeface="宋体" charset="0"/>
                <a:ea typeface="宋体" charset="0"/>
                <a:cs typeface="宋体" charset="0"/>
              </a:rPr>
              <a:t>开始研究，第五代计算机开始研制，专家系统的研究和应用艰难前行，半导体技术发展，计算机成本和计算能力逐步提高，</a:t>
            </a:r>
            <a:r>
              <a:rPr lang="zh-CN" altLang="en-US" sz="900" b="1" dirty="0">
                <a:solidFill>
                  <a:schemeClr val="accent2"/>
                </a:solidFill>
                <a:latin typeface="宋体" charset="0"/>
                <a:ea typeface="宋体" charset="0"/>
                <a:cs typeface="宋体" charset="0"/>
              </a:rPr>
              <a:t>人工智能逐渐开始突破</a:t>
            </a:r>
            <a:r>
              <a:rPr lang="zh-CN" altLang="en-US" sz="900" dirty="0">
                <a:solidFill>
                  <a:srgbClr val="636D78"/>
                </a:solidFill>
                <a:latin typeface="宋体" charset="0"/>
                <a:ea typeface="宋体" charset="0"/>
                <a:cs typeface="宋体" charset="0"/>
              </a:rPr>
              <a:t>；</a:t>
            </a:r>
            <a:endParaRPr lang="en-US" altLang="zh-CN" sz="900" dirty="0">
              <a:solidFill>
                <a:srgbClr val="636D78"/>
              </a:solidFill>
              <a:latin typeface="宋体" charset="0"/>
              <a:ea typeface="宋体" charset="0"/>
              <a:cs typeface="宋体" charset="0"/>
            </a:endParaRPr>
          </a:p>
        </p:txBody>
      </p:sp>
      <p:sp>
        <p:nvSpPr>
          <p:cNvPr id="69" name="文本框 68"/>
          <p:cNvSpPr txBox="1"/>
          <p:nvPr/>
        </p:nvSpPr>
        <p:spPr>
          <a:xfrm>
            <a:off x="1107829" y="3552631"/>
            <a:ext cx="324059" cy="507831"/>
          </a:xfrm>
          <a:prstGeom prst="rect">
            <a:avLst/>
          </a:prstGeom>
          <a:noFill/>
        </p:spPr>
        <p:txBody>
          <a:bodyPr wrap="square" rtlCol="0">
            <a:spAutoFit/>
          </a:bodyPr>
          <a:lstStyle/>
          <a:p>
            <a:r>
              <a:rPr kumimoji="1" lang="zh-CN" altLang="en-US" sz="900" b="1" dirty="0">
                <a:solidFill>
                  <a:schemeClr val="accent2"/>
                </a:solidFill>
                <a:latin typeface="宋体" charset="0"/>
                <a:ea typeface="宋体" charset="0"/>
                <a:cs typeface="宋体" charset="0"/>
              </a:rPr>
              <a:t>发展期</a:t>
            </a:r>
          </a:p>
        </p:txBody>
      </p:sp>
      <p:sp>
        <p:nvSpPr>
          <p:cNvPr id="70" name="文本框 69"/>
          <p:cNvSpPr txBox="1"/>
          <p:nvPr/>
        </p:nvSpPr>
        <p:spPr>
          <a:xfrm>
            <a:off x="1356525" y="3575240"/>
            <a:ext cx="4371034" cy="507831"/>
          </a:xfrm>
          <a:prstGeom prst="rect">
            <a:avLst/>
          </a:prstGeom>
          <a:noFill/>
        </p:spPr>
        <p:txBody>
          <a:bodyPr wrap="square" rtlCol="0">
            <a:spAutoFit/>
          </a:bodyPr>
          <a:lstStyle/>
          <a:p>
            <a:r>
              <a:rPr lang="en-US" altLang="zh-CN" sz="900" dirty="0">
                <a:solidFill>
                  <a:srgbClr val="636D78"/>
                </a:solidFill>
                <a:latin typeface="宋体" charset="0"/>
                <a:ea typeface="宋体" charset="0"/>
                <a:cs typeface="宋体" charset="0"/>
              </a:rPr>
              <a:t>1986 </a:t>
            </a:r>
            <a:r>
              <a:rPr lang="zh-CN" altLang="en-US" sz="900" dirty="0">
                <a:solidFill>
                  <a:srgbClr val="636D78"/>
                </a:solidFill>
                <a:latin typeface="宋体" charset="0"/>
                <a:ea typeface="宋体" charset="0"/>
                <a:cs typeface="宋体" charset="0"/>
              </a:rPr>
              <a:t>年，</a:t>
            </a:r>
            <a:r>
              <a:rPr lang="en-US" altLang="zh-CN" sz="900" b="1" dirty="0">
                <a:solidFill>
                  <a:schemeClr val="accent2"/>
                </a:solidFill>
                <a:latin typeface="宋体" charset="0"/>
                <a:ea typeface="宋体" charset="0"/>
                <a:cs typeface="宋体" charset="0"/>
              </a:rPr>
              <a:t>BP </a:t>
            </a:r>
            <a:r>
              <a:rPr lang="zh-CN" altLang="en-US" sz="900" b="1" dirty="0">
                <a:solidFill>
                  <a:schemeClr val="accent2"/>
                </a:solidFill>
                <a:latin typeface="宋体" charset="0"/>
                <a:ea typeface="宋体" charset="0"/>
                <a:cs typeface="宋体" charset="0"/>
              </a:rPr>
              <a:t>网络</a:t>
            </a:r>
            <a:r>
              <a:rPr lang="zh-CN" altLang="en-US" sz="900" dirty="0">
                <a:solidFill>
                  <a:srgbClr val="636D78"/>
                </a:solidFill>
                <a:latin typeface="宋体" charset="0"/>
                <a:ea typeface="宋体" charset="0"/>
                <a:cs typeface="宋体" charset="0"/>
              </a:rPr>
              <a:t>实现，神经网络得到广泛认知，基于人工神经网络算法研究突飞猛进；</a:t>
            </a:r>
            <a:r>
              <a:rPr lang="zh-CN" altLang="en-US" sz="900" b="1" dirty="0">
                <a:solidFill>
                  <a:schemeClr val="accent2"/>
                </a:solidFill>
                <a:latin typeface="宋体" charset="0"/>
                <a:ea typeface="宋体" charset="0"/>
                <a:cs typeface="宋体" charset="0"/>
              </a:rPr>
              <a:t>计算机硬件</a:t>
            </a:r>
            <a:r>
              <a:rPr lang="zh-CN" altLang="en-US" sz="900" dirty="0">
                <a:solidFill>
                  <a:srgbClr val="636D78"/>
                </a:solidFill>
                <a:latin typeface="宋体" charset="0"/>
                <a:ea typeface="宋体" charset="0"/>
                <a:cs typeface="宋体" charset="0"/>
              </a:rPr>
              <a:t>能力快速提升；互联网构建，</a:t>
            </a:r>
            <a:r>
              <a:rPr lang="zh-CN" altLang="en-US" sz="900" b="1" dirty="0">
                <a:solidFill>
                  <a:schemeClr val="accent2"/>
                </a:solidFill>
                <a:latin typeface="宋体" charset="0"/>
                <a:ea typeface="宋体" charset="0"/>
                <a:cs typeface="宋体" charset="0"/>
              </a:rPr>
              <a:t>分布式网络</a:t>
            </a:r>
            <a:r>
              <a:rPr lang="zh-CN" altLang="en-US" sz="900" dirty="0">
                <a:solidFill>
                  <a:srgbClr val="636D78"/>
                </a:solidFill>
                <a:latin typeface="宋体" charset="0"/>
                <a:ea typeface="宋体" charset="0"/>
                <a:cs typeface="宋体" charset="0"/>
              </a:rPr>
              <a:t>降低了人工智能的计算成本；</a:t>
            </a:r>
            <a:endParaRPr lang="en-US" altLang="zh-CN" sz="900" dirty="0">
              <a:solidFill>
                <a:srgbClr val="636D78"/>
              </a:solidFill>
              <a:latin typeface="宋体" charset="0"/>
              <a:ea typeface="宋体" charset="0"/>
              <a:cs typeface="宋体" charset="0"/>
            </a:endParaRPr>
          </a:p>
        </p:txBody>
      </p:sp>
      <p:sp>
        <p:nvSpPr>
          <p:cNvPr id="72" name="文本框 71"/>
          <p:cNvSpPr txBox="1"/>
          <p:nvPr/>
        </p:nvSpPr>
        <p:spPr>
          <a:xfrm>
            <a:off x="880503" y="4151971"/>
            <a:ext cx="324059" cy="784830"/>
          </a:xfrm>
          <a:prstGeom prst="rect">
            <a:avLst/>
          </a:prstGeom>
          <a:noFill/>
        </p:spPr>
        <p:txBody>
          <a:bodyPr wrap="square" rtlCol="0">
            <a:spAutoFit/>
          </a:bodyPr>
          <a:lstStyle/>
          <a:p>
            <a:r>
              <a:rPr kumimoji="1" lang="zh-CN" altLang="en-US" sz="900" b="1" dirty="0">
                <a:solidFill>
                  <a:schemeClr val="accent2"/>
                </a:solidFill>
                <a:latin typeface="宋体" charset="0"/>
                <a:ea typeface="宋体" charset="0"/>
                <a:cs typeface="宋体" charset="0"/>
              </a:rPr>
              <a:t>高速发展期</a:t>
            </a:r>
          </a:p>
        </p:txBody>
      </p:sp>
      <p:sp>
        <p:nvSpPr>
          <p:cNvPr id="73" name="文本框 72"/>
          <p:cNvSpPr txBox="1"/>
          <p:nvPr/>
        </p:nvSpPr>
        <p:spPr>
          <a:xfrm>
            <a:off x="1183192" y="4177078"/>
            <a:ext cx="3964079" cy="646331"/>
          </a:xfrm>
          <a:prstGeom prst="rect">
            <a:avLst/>
          </a:prstGeom>
          <a:noFill/>
        </p:spPr>
        <p:txBody>
          <a:bodyPr wrap="square" rtlCol="0">
            <a:spAutoFit/>
          </a:bodyPr>
          <a:lstStyle/>
          <a:p>
            <a:r>
              <a:rPr lang="en-US" altLang="zh-CN" sz="900" dirty="0">
                <a:solidFill>
                  <a:srgbClr val="636D78"/>
                </a:solidFill>
                <a:latin typeface="宋体" charset="0"/>
                <a:ea typeface="宋体" charset="0"/>
                <a:cs typeface="宋体" charset="0"/>
              </a:rPr>
              <a:t>2006 </a:t>
            </a:r>
            <a:r>
              <a:rPr lang="zh-CN" altLang="en-US" sz="900" dirty="0">
                <a:solidFill>
                  <a:srgbClr val="636D78"/>
                </a:solidFill>
                <a:latin typeface="宋体" charset="0"/>
                <a:ea typeface="宋体" charset="0"/>
                <a:cs typeface="宋体" charset="0"/>
              </a:rPr>
              <a:t>年，深度学习被提出，人工智能</a:t>
            </a:r>
            <a:r>
              <a:rPr lang="zh-CN" altLang="en-US" sz="900" b="1" dirty="0">
                <a:solidFill>
                  <a:schemeClr val="accent2"/>
                </a:solidFill>
                <a:latin typeface="宋体" charset="0"/>
                <a:ea typeface="宋体" charset="0"/>
                <a:cs typeface="宋体" charset="0"/>
              </a:rPr>
              <a:t>算法产生突破性发展</a:t>
            </a:r>
            <a:r>
              <a:rPr lang="zh-CN" altLang="en-US" sz="900" dirty="0">
                <a:solidFill>
                  <a:srgbClr val="636D78"/>
                </a:solidFill>
                <a:latin typeface="宋体" charset="0"/>
                <a:ea typeface="宋体" charset="0"/>
                <a:cs typeface="宋体" charset="0"/>
              </a:rPr>
              <a:t>；</a:t>
            </a:r>
            <a:endParaRPr lang="en-US" altLang="zh-CN" sz="900" dirty="0">
              <a:solidFill>
                <a:srgbClr val="636D78"/>
              </a:solidFill>
              <a:latin typeface="宋体" charset="0"/>
              <a:ea typeface="宋体" charset="0"/>
              <a:cs typeface="宋体" charset="0"/>
            </a:endParaRPr>
          </a:p>
          <a:p>
            <a:r>
              <a:rPr lang="en-US" altLang="zh-CN" sz="900" dirty="0">
                <a:solidFill>
                  <a:srgbClr val="636D78"/>
                </a:solidFill>
                <a:latin typeface="宋体" charset="0"/>
                <a:ea typeface="宋体" charset="0"/>
                <a:cs typeface="宋体" charset="0"/>
              </a:rPr>
              <a:t>2010 </a:t>
            </a:r>
            <a:r>
              <a:rPr lang="zh-CN" altLang="en-US" sz="900" dirty="0">
                <a:solidFill>
                  <a:srgbClr val="636D78"/>
                </a:solidFill>
                <a:latin typeface="宋体" charset="0"/>
                <a:ea typeface="宋体" charset="0"/>
                <a:cs typeface="宋体" charset="0"/>
              </a:rPr>
              <a:t>年，移动互联网发展，人工智能</a:t>
            </a:r>
            <a:r>
              <a:rPr lang="zh-CN" altLang="en-US" sz="900" b="1" dirty="0">
                <a:solidFill>
                  <a:schemeClr val="accent2"/>
                </a:solidFill>
                <a:latin typeface="宋体" charset="0"/>
                <a:ea typeface="宋体" charset="0"/>
                <a:cs typeface="宋体" charset="0"/>
              </a:rPr>
              <a:t>应用场景开始增多</a:t>
            </a:r>
            <a:r>
              <a:rPr lang="zh-CN" altLang="en-US" sz="900" dirty="0">
                <a:solidFill>
                  <a:srgbClr val="636D78"/>
                </a:solidFill>
                <a:latin typeface="宋体" charset="0"/>
                <a:ea typeface="宋体" charset="0"/>
                <a:cs typeface="宋体" charset="0"/>
              </a:rPr>
              <a:t>；</a:t>
            </a:r>
            <a:endParaRPr lang="en-US" altLang="zh-CN" sz="900" dirty="0">
              <a:solidFill>
                <a:srgbClr val="636D78"/>
              </a:solidFill>
              <a:latin typeface="宋体" charset="0"/>
              <a:ea typeface="宋体" charset="0"/>
              <a:cs typeface="宋体" charset="0"/>
            </a:endParaRPr>
          </a:p>
          <a:p>
            <a:r>
              <a:rPr lang="en-US" altLang="zh-CN" sz="900" dirty="0">
                <a:solidFill>
                  <a:srgbClr val="636D78"/>
                </a:solidFill>
                <a:latin typeface="宋体" charset="0"/>
                <a:ea typeface="宋体" charset="0"/>
                <a:cs typeface="宋体" charset="0"/>
              </a:rPr>
              <a:t>2012 </a:t>
            </a:r>
            <a:r>
              <a:rPr lang="zh-CN" altLang="en-US" sz="900" dirty="0">
                <a:solidFill>
                  <a:srgbClr val="636D78"/>
                </a:solidFill>
                <a:latin typeface="宋体" charset="0"/>
                <a:ea typeface="宋体" charset="0"/>
                <a:cs typeface="宋体" charset="0"/>
              </a:rPr>
              <a:t>年，深度学习算法在语言和视觉识别上实现突破，同年融资规模开始快速增长，人工智能</a:t>
            </a:r>
            <a:r>
              <a:rPr lang="zh-CN" altLang="en-US" sz="900" b="1" dirty="0">
                <a:solidFill>
                  <a:schemeClr val="accent2"/>
                </a:solidFill>
                <a:latin typeface="宋体" charset="0"/>
                <a:ea typeface="宋体" charset="0"/>
                <a:cs typeface="宋体" charset="0"/>
              </a:rPr>
              <a:t>商业化高速发展</a:t>
            </a:r>
            <a:r>
              <a:rPr lang="zh-CN" altLang="en-US" sz="900" dirty="0">
                <a:solidFill>
                  <a:srgbClr val="636D78"/>
                </a:solidFill>
                <a:latin typeface="宋体" charset="0"/>
                <a:ea typeface="宋体" charset="0"/>
                <a:cs typeface="宋体" charset="0"/>
              </a:rPr>
              <a:t>。</a:t>
            </a:r>
            <a:endParaRPr lang="en-US" altLang="zh-CN" sz="900" dirty="0">
              <a:solidFill>
                <a:srgbClr val="636D78"/>
              </a:solidFill>
              <a:latin typeface="宋体" charset="0"/>
              <a:ea typeface="宋体" charset="0"/>
              <a:cs typeface="宋体" charset="0"/>
            </a:endParaRPr>
          </a:p>
        </p:txBody>
      </p:sp>
      <p:pic>
        <p:nvPicPr>
          <p:cNvPr id="8" name="图片 7"/>
          <p:cNvPicPr>
            <a:picLocks noChangeAspect="1"/>
          </p:cNvPicPr>
          <p:nvPr/>
        </p:nvPicPr>
        <p:blipFill>
          <a:blip r:embed="rId2"/>
          <a:stretch>
            <a:fillRect/>
          </a:stretch>
        </p:blipFill>
        <p:spPr>
          <a:xfrm>
            <a:off x="5331086" y="1178272"/>
            <a:ext cx="1337961" cy="559406"/>
          </a:xfrm>
          <a:prstGeom prst="rect">
            <a:avLst/>
          </a:prstGeom>
        </p:spPr>
      </p:pic>
      <p:pic>
        <p:nvPicPr>
          <p:cNvPr id="75" name="图片 74"/>
          <p:cNvPicPr>
            <a:picLocks noChangeAspect="1"/>
          </p:cNvPicPr>
          <p:nvPr/>
        </p:nvPicPr>
        <p:blipFill>
          <a:blip r:embed="rId3"/>
          <a:stretch>
            <a:fillRect/>
          </a:stretch>
        </p:blipFill>
        <p:spPr>
          <a:xfrm>
            <a:off x="5620818" y="1829658"/>
            <a:ext cx="713121" cy="459840"/>
          </a:xfrm>
          <a:prstGeom prst="rect">
            <a:avLst/>
          </a:prstGeom>
        </p:spPr>
      </p:pic>
      <p:pic>
        <p:nvPicPr>
          <p:cNvPr id="9" name="图片 8"/>
          <p:cNvPicPr>
            <a:picLocks noChangeAspect="1"/>
          </p:cNvPicPr>
          <p:nvPr/>
        </p:nvPicPr>
        <p:blipFill>
          <a:blip r:embed="rId4"/>
          <a:stretch>
            <a:fillRect/>
          </a:stretch>
        </p:blipFill>
        <p:spPr>
          <a:xfrm>
            <a:off x="463764" y="2406262"/>
            <a:ext cx="532922" cy="497591"/>
          </a:xfrm>
          <a:prstGeom prst="rect">
            <a:avLst/>
          </a:prstGeom>
        </p:spPr>
      </p:pic>
      <p:pic>
        <p:nvPicPr>
          <p:cNvPr id="12" name="图片 11"/>
          <p:cNvPicPr>
            <a:picLocks noChangeAspect="1"/>
          </p:cNvPicPr>
          <p:nvPr/>
        </p:nvPicPr>
        <p:blipFill>
          <a:blip r:embed="rId5"/>
          <a:stretch>
            <a:fillRect/>
          </a:stretch>
        </p:blipFill>
        <p:spPr>
          <a:xfrm>
            <a:off x="438361" y="3005928"/>
            <a:ext cx="771341" cy="456956"/>
          </a:xfrm>
          <a:prstGeom prst="rect">
            <a:avLst/>
          </a:prstGeom>
        </p:spPr>
      </p:pic>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深度学习技术的起源</a:t>
            </a:r>
          </a:p>
        </p:txBody>
      </p:sp>
      <p:pic>
        <p:nvPicPr>
          <p:cNvPr id="13" name="图片 12"/>
          <p:cNvPicPr>
            <a:picLocks noChangeAspect="1"/>
          </p:cNvPicPr>
          <p:nvPr/>
        </p:nvPicPr>
        <p:blipFill>
          <a:blip r:embed="rId6"/>
          <a:stretch>
            <a:fillRect/>
          </a:stretch>
        </p:blipFill>
        <p:spPr>
          <a:xfrm>
            <a:off x="5293534" y="4210634"/>
            <a:ext cx="746780" cy="530844"/>
          </a:xfrm>
          <a:prstGeom prst="rect">
            <a:avLst/>
          </a:prstGeom>
        </p:spPr>
      </p:pic>
      <p:pic>
        <p:nvPicPr>
          <p:cNvPr id="14" name="图片 13"/>
          <p:cNvPicPr>
            <a:picLocks noChangeAspect="1"/>
          </p:cNvPicPr>
          <p:nvPr/>
        </p:nvPicPr>
        <p:blipFill>
          <a:blip r:embed="rId7"/>
          <a:stretch>
            <a:fillRect/>
          </a:stretch>
        </p:blipFill>
        <p:spPr>
          <a:xfrm>
            <a:off x="5934688" y="3485061"/>
            <a:ext cx="616802" cy="55231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latin typeface="宋体" charset="0"/>
                  <a:ea typeface="宋体" charset="0"/>
                  <a:cs typeface="宋体" charset="0"/>
                </a:endParaRPr>
              </a:p>
            </p:txBody>
          </p:sp>
        </p:grpSp>
      </p:grpSp>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1" y="1266300"/>
            <a:ext cx="2778401" cy="38705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350" b="1" dirty="0">
                <a:solidFill>
                  <a:srgbClr val="636D78"/>
                </a:solidFill>
                <a:latin typeface="SimHei" panose="02010609060101010101" pitchFamily="49" charset="-122"/>
                <a:ea typeface="SimHei" panose="02010609060101010101" pitchFamily="49" charset="-122"/>
                <a:cs typeface="宋体" charset="0"/>
              </a:rPr>
              <a:t>神经网络的三起两落</a:t>
            </a:r>
            <a:endParaRPr lang="en-US" sz="1350" b="1" dirty="0">
              <a:solidFill>
                <a:srgbClr val="636D78"/>
              </a:solidFill>
              <a:latin typeface="SimHei" panose="02010609060101010101" pitchFamily="49" charset="-122"/>
              <a:ea typeface="SimHei" panose="02010609060101010101" pitchFamily="49" charset="-122"/>
              <a:cs typeface="宋体" charset="0"/>
            </a:endParaRPr>
          </a:p>
        </p:txBody>
      </p:sp>
      <p:pic>
        <p:nvPicPr>
          <p:cNvPr id="15" name="图片 14">
            <a:extLst>
              <a:ext uri="{FF2B5EF4-FFF2-40B4-BE49-F238E27FC236}">
                <a16:creationId xmlns:a16="http://schemas.microsoft.com/office/drawing/2014/main" id="{8A2EDA08-18E7-4142-8E8B-90303EDE0298}"/>
              </a:ext>
            </a:extLst>
          </p:cNvPr>
          <p:cNvPicPr>
            <a:picLocks noChangeAspect="1"/>
          </p:cNvPicPr>
          <p:nvPr/>
        </p:nvPicPr>
        <p:blipFill>
          <a:blip r:embed="rId2"/>
          <a:stretch>
            <a:fillRect/>
          </a:stretch>
        </p:blipFill>
        <p:spPr>
          <a:xfrm>
            <a:off x="944228" y="1968650"/>
            <a:ext cx="7027473" cy="25503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50718" y="1326725"/>
            <a:ext cx="7160673" cy="3203712"/>
            <a:chOff x="1134291" y="1768966"/>
            <a:chExt cx="9301754" cy="4102996"/>
          </a:xfrm>
        </p:grpSpPr>
        <p:pic>
          <p:nvPicPr>
            <p:cNvPr id="3" name="图片 2"/>
            <p:cNvPicPr>
              <a:picLocks noChangeAspect="1"/>
            </p:cNvPicPr>
            <p:nvPr/>
          </p:nvPicPr>
          <p:blipFill>
            <a:blip r:embed="rId2"/>
            <a:stretch>
              <a:fillRect/>
            </a:stretch>
          </p:blipFill>
          <p:spPr>
            <a:xfrm>
              <a:off x="1134291" y="1958166"/>
              <a:ext cx="9301754" cy="3913796"/>
            </a:xfrm>
            <a:prstGeom prst="rect">
              <a:avLst/>
            </a:prstGeom>
          </p:spPr>
        </p:pic>
        <p:sp>
          <p:nvSpPr>
            <p:cNvPr id="4" name="圆角矩形 3"/>
            <p:cNvSpPr/>
            <p:nvPr/>
          </p:nvSpPr>
          <p:spPr>
            <a:xfrm>
              <a:off x="1249278" y="1768966"/>
              <a:ext cx="7482740" cy="9742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013" dirty="0">
                <a:latin typeface="宋体" charset="0"/>
                <a:ea typeface="宋体" charset="0"/>
                <a:cs typeface="宋体" charset="0"/>
              </a:endParaRPr>
            </a:p>
          </p:txBody>
        </p:sp>
      </p:grpSp>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10" name="Text Placeholder 2">
            <a:extLst>
              <a:ext uri="{FF2B5EF4-FFF2-40B4-BE49-F238E27FC236}">
                <a16:creationId xmlns:a16="http://schemas.microsoft.com/office/drawing/2014/main" id="{A8C008E1-F923-E442-A922-1B6EFCD62B0A}"/>
              </a:ext>
            </a:extLst>
          </p:cNvPr>
          <p:cNvSpPr txBox="1"/>
          <p:nvPr/>
        </p:nvSpPr>
        <p:spPr>
          <a:xfrm>
            <a:off x="113401" y="1266300"/>
            <a:ext cx="2778401" cy="38705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350" b="1" dirty="0">
                <a:solidFill>
                  <a:srgbClr val="636D78"/>
                </a:solidFill>
                <a:latin typeface="SimHei" panose="02010609060101010101" pitchFamily="49" charset="-122"/>
                <a:ea typeface="SimHei" panose="02010609060101010101" pitchFamily="49" charset="-122"/>
                <a:cs typeface="宋体" charset="0"/>
              </a:rPr>
              <a:t>神经网络的三起两落</a:t>
            </a:r>
            <a:endParaRPr lang="en-US" sz="1350" b="1" dirty="0">
              <a:solidFill>
                <a:srgbClr val="636D78"/>
              </a:solidFill>
              <a:latin typeface="SimHei" panose="02010609060101010101" pitchFamily="49" charset="-122"/>
              <a:ea typeface="SimHei" panose="02010609060101010101" pitchFamily="49" charset="-122"/>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0" y="1266349"/>
            <a:ext cx="6124575" cy="387334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Geoffrey Hinton &amp; Neural Networks</a:t>
            </a:r>
          </a:p>
          <a:p>
            <a:pPr lvl="1">
              <a:lnSpc>
                <a:spcPts val="1725"/>
              </a:lnSpc>
            </a:pPr>
            <a:r>
              <a:rPr lang="en-US" altLang="zh-CN" sz="1200" b="1" dirty="0">
                <a:solidFill>
                  <a:srgbClr val="636D78"/>
                </a:solidFill>
                <a:latin typeface="宋体" charset="0"/>
                <a:ea typeface="宋体" charset="0"/>
                <a:cs typeface="宋体" charset="0"/>
              </a:rPr>
              <a:t>1970 </a:t>
            </a:r>
            <a:r>
              <a:rPr lang="zh-CN" altLang="en-US" sz="1200" b="1" dirty="0">
                <a:solidFill>
                  <a:srgbClr val="636D78"/>
                </a:solidFill>
                <a:latin typeface="宋体" charset="0"/>
                <a:ea typeface="宋体" charset="0"/>
                <a:cs typeface="宋体" charset="0"/>
              </a:rPr>
              <a:t>年，当神经网络研究的</a:t>
            </a:r>
            <a:r>
              <a:rPr lang="zh-CN" altLang="en-US" sz="1200" b="1" dirty="0">
                <a:solidFill>
                  <a:schemeClr val="accent2"/>
                </a:solidFill>
                <a:latin typeface="宋体" charset="0"/>
                <a:ea typeface="宋体" charset="0"/>
                <a:cs typeface="宋体" charset="0"/>
              </a:rPr>
              <a:t>第一个寒冬</a:t>
            </a:r>
            <a:r>
              <a:rPr lang="zh-CN" altLang="en-US" sz="1200" b="1" dirty="0">
                <a:solidFill>
                  <a:srgbClr val="636D78"/>
                </a:solidFill>
                <a:latin typeface="宋体" charset="0"/>
                <a:ea typeface="宋体" charset="0"/>
                <a:cs typeface="宋体" charset="0"/>
              </a:rPr>
              <a:t>降临时，在英国的爱丁堡大学，一位 </a:t>
            </a:r>
            <a:r>
              <a:rPr lang="en-US" altLang="zh-CN" sz="1200" b="1" dirty="0">
                <a:solidFill>
                  <a:srgbClr val="636D78"/>
                </a:solidFill>
                <a:latin typeface="宋体" charset="0"/>
                <a:ea typeface="宋体" charset="0"/>
                <a:cs typeface="宋体" charset="0"/>
              </a:rPr>
              <a:t>23 </a:t>
            </a:r>
            <a:r>
              <a:rPr lang="zh-CN" altLang="en-US" sz="1200" b="1" dirty="0">
                <a:solidFill>
                  <a:srgbClr val="636D78"/>
                </a:solidFill>
                <a:latin typeface="宋体" charset="0"/>
                <a:ea typeface="宋体" charset="0"/>
                <a:cs typeface="宋体" charset="0"/>
              </a:rPr>
              <a:t>岁的年轻人 </a:t>
            </a:r>
            <a:r>
              <a:rPr lang="en-US" sz="1200" b="1" dirty="0">
                <a:solidFill>
                  <a:schemeClr val="accent2"/>
                </a:solidFill>
                <a:latin typeface="宋体" charset="0"/>
                <a:ea typeface="宋体" charset="0"/>
                <a:cs typeface="宋体" charset="0"/>
              </a:rPr>
              <a:t>Geoffrey Hinton</a:t>
            </a:r>
            <a:r>
              <a:rPr lang="en-US" sz="1200" b="1" dirty="0">
                <a:solidFill>
                  <a:srgbClr val="636D78"/>
                </a:solidFill>
                <a:latin typeface="宋体" charset="0"/>
                <a:ea typeface="宋体" charset="0"/>
                <a:cs typeface="宋体" charset="0"/>
              </a:rPr>
              <a:t>，</a:t>
            </a:r>
            <a:r>
              <a:rPr lang="zh-CN" altLang="en-US" sz="1200" b="1" dirty="0">
                <a:solidFill>
                  <a:srgbClr val="636D78"/>
                </a:solidFill>
                <a:latin typeface="宋体" charset="0"/>
                <a:ea typeface="宋体" charset="0"/>
                <a:cs typeface="宋体" charset="0"/>
              </a:rPr>
              <a:t>刚刚获得心理学的学士学位。</a:t>
            </a:r>
            <a:endParaRPr lang="en-US" altLang="zh-CN" sz="1200" b="1" dirty="0">
              <a:solidFill>
                <a:srgbClr val="636D78"/>
              </a:solidFill>
              <a:latin typeface="宋体" charset="0"/>
              <a:ea typeface="宋体" charset="0"/>
              <a:cs typeface="宋体" charset="0"/>
            </a:endParaRPr>
          </a:p>
          <a:p>
            <a:pPr lvl="1">
              <a:lnSpc>
                <a:spcPts val="1725"/>
              </a:lnSpc>
            </a:pPr>
            <a:r>
              <a:rPr lang="en-US" sz="1200" b="1" dirty="0">
                <a:solidFill>
                  <a:srgbClr val="636D78"/>
                </a:solidFill>
                <a:latin typeface="宋体" charset="0"/>
                <a:ea typeface="宋体" charset="0"/>
                <a:cs typeface="宋体" charset="0"/>
              </a:rPr>
              <a:t>Hinton </a:t>
            </a:r>
            <a:r>
              <a:rPr lang="zh-CN" altLang="en-US" sz="1200" b="1" dirty="0">
                <a:solidFill>
                  <a:srgbClr val="636D78"/>
                </a:solidFill>
                <a:latin typeface="宋体" charset="0"/>
                <a:ea typeface="宋体" charset="0"/>
                <a:cs typeface="宋体" charset="0"/>
              </a:rPr>
              <a:t>六十年代还是中学生就对</a:t>
            </a:r>
            <a:r>
              <a:rPr lang="zh-CN" altLang="en-US" sz="1200" b="1" dirty="0">
                <a:solidFill>
                  <a:schemeClr val="accent2"/>
                </a:solidFill>
                <a:latin typeface="宋体" charset="0"/>
                <a:ea typeface="宋体" charset="0"/>
                <a:cs typeface="宋体" charset="0"/>
              </a:rPr>
              <a:t>脑科学着迷</a:t>
            </a:r>
            <a:r>
              <a:rPr lang="zh-CN" altLang="en-US" sz="1200" b="1" dirty="0">
                <a:solidFill>
                  <a:srgbClr val="636D78"/>
                </a:solidFill>
                <a:latin typeface="宋体" charset="0"/>
                <a:ea typeface="宋体" charset="0"/>
                <a:cs typeface="宋体" charset="0"/>
              </a:rPr>
              <a:t>。当时一个同学给他介绍关于大脑记忆的理论是：大脑对于事物和概念的记忆，不是存储在某个单一的地点，而是像全息照片一样，分布式地存在于一个巨大的神经元的网络里。</a:t>
            </a:r>
            <a:endParaRPr lang="en-US" altLang="zh-CN" sz="1200" b="1" dirty="0">
              <a:solidFill>
                <a:srgbClr val="636D78"/>
              </a:solidFill>
              <a:latin typeface="宋体" charset="0"/>
              <a:ea typeface="宋体" charset="0"/>
              <a:cs typeface="宋体" charset="0"/>
            </a:endParaRPr>
          </a:p>
          <a:p>
            <a:pPr lvl="1">
              <a:lnSpc>
                <a:spcPts val="1725"/>
              </a:lnSpc>
            </a:pPr>
            <a:r>
              <a:rPr lang="zh-CN" altLang="en-US" sz="1200" dirty="0">
                <a:solidFill>
                  <a:schemeClr val="accent2"/>
                </a:solidFill>
                <a:latin typeface="宋体" charset="0"/>
                <a:ea typeface="宋体" charset="0"/>
                <a:cs typeface="宋体" charset="0"/>
              </a:rPr>
              <a:t>分布式表征</a:t>
            </a:r>
            <a:r>
              <a:rPr lang="zh-CN" altLang="en-US" sz="1200" dirty="0">
                <a:solidFill>
                  <a:srgbClr val="636D78"/>
                </a:solidFill>
                <a:latin typeface="宋体" charset="0"/>
                <a:ea typeface="宋体" charset="0"/>
                <a:cs typeface="宋体" charset="0"/>
              </a:rPr>
              <a:t>（</a:t>
            </a:r>
            <a:r>
              <a:rPr lang="en-US" sz="1200" dirty="0">
                <a:solidFill>
                  <a:srgbClr val="636D78"/>
                </a:solidFill>
                <a:latin typeface="宋体" charset="0"/>
                <a:ea typeface="宋体" charset="0"/>
                <a:cs typeface="宋体" charset="0"/>
              </a:rPr>
              <a:t>Distributed Representation）</a:t>
            </a:r>
            <a:r>
              <a:rPr lang="zh-CN" altLang="en-US" sz="1200" dirty="0">
                <a:solidFill>
                  <a:srgbClr val="636D78"/>
                </a:solidFill>
                <a:latin typeface="宋体" charset="0"/>
                <a:ea typeface="宋体" charset="0"/>
                <a:cs typeface="宋体" charset="0"/>
              </a:rPr>
              <a:t>和传统的</a:t>
            </a:r>
            <a:r>
              <a:rPr lang="zh-CN" altLang="en-US" sz="1200" dirty="0">
                <a:solidFill>
                  <a:schemeClr val="accent2"/>
                </a:solidFill>
                <a:latin typeface="宋体" charset="0"/>
                <a:ea typeface="宋体" charset="0"/>
                <a:cs typeface="宋体" charset="0"/>
              </a:rPr>
              <a:t>局部表征</a:t>
            </a:r>
            <a:r>
              <a:rPr lang="zh-CN" altLang="en-US" sz="1200" dirty="0">
                <a:solidFill>
                  <a:srgbClr val="636D78"/>
                </a:solidFill>
                <a:latin typeface="宋体" charset="0"/>
                <a:ea typeface="宋体" charset="0"/>
                <a:cs typeface="宋体" charset="0"/>
              </a:rPr>
              <a:t>（</a:t>
            </a:r>
            <a:r>
              <a:rPr lang="en-US" sz="1200" dirty="0">
                <a:solidFill>
                  <a:srgbClr val="636D78"/>
                </a:solidFill>
                <a:latin typeface="宋体" charset="0"/>
                <a:ea typeface="宋体" charset="0"/>
                <a:cs typeface="宋体" charset="0"/>
              </a:rPr>
              <a:t>Localized Rep.）</a:t>
            </a:r>
            <a:r>
              <a:rPr lang="zh-CN" altLang="en-US" sz="1200" dirty="0">
                <a:solidFill>
                  <a:srgbClr val="636D78"/>
                </a:solidFill>
                <a:latin typeface="宋体" charset="0"/>
                <a:ea typeface="宋体" charset="0"/>
                <a:cs typeface="宋体" charset="0"/>
              </a:rPr>
              <a:t>相比：</a:t>
            </a:r>
            <a:endParaRPr lang="en-US" altLang="zh-CN" sz="1200" dirty="0">
              <a:solidFill>
                <a:srgbClr val="636D78"/>
              </a:solidFill>
              <a:latin typeface="宋体" charset="0"/>
              <a:ea typeface="宋体" charset="0"/>
              <a:cs typeface="宋体" charset="0"/>
            </a:endParaRPr>
          </a:p>
          <a:p>
            <a:pPr lvl="2">
              <a:lnSpc>
                <a:spcPts val="1725"/>
              </a:lnSpc>
            </a:pPr>
            <a:r>
              <a:rPr lang="zh-CN" altLang="en-US" sz="1050" dirty="0">
                <a:solidFill>
                  <a:schemeClr val="accent2"/>
                </a:solidFill>
                <a:latin typeface="宋体" charset="0"/>
                <a:ea typeface="宋体" charset="0"/>
                <a:cs typeface="宋体" charset="0"/>
              </a:rPr>
              <a:t>存储效率高很多</a:t>
            </a:r>
            <a:r>
              <a:rPr lang="zh-CN" altLang="en-US" sz="1050" dirty="0">
                <a:solidFill>
                  <a:srgbClr val="636D78"/>
                </a:solidFill>
                <a:latin typeface="宋体" charset="0"/>
                <a:ea typeface="宋体" charset="0"/>
                <a:cs typeface="宋体" charset="0"/>
              </a:rPr>
              <a:t>：线性增加的神经元数目，可以表达指数级增加的大量不同概念。</a:t>
            </a:r>
            <a:endParaRPr lang="en-US" altLang="zh-CN" sz="1050" dirty="0">
              <a:solidFill>
                <a:srgbClr val="636D78"/>
              </a:solidFill>
              <a:latin typeface="宋体" charset="0"/>
              <a:ea typeface="宋体" charset="0"/>
              <a:cs typeface="宋体" charset="0"/>
            </a:endParaRPr>
          </a:p>
          <a:p>
            <a:pPr lvl="2">
              <a:lnSpc>
                <a:spcPts val="1725"/>
              </a:lnSpc>
            </a:pPr>
            <a:r>
              <a:rPr lang="zh-CN" altLang="en-US" sz="1050" dirty="0">
                <a:solidFill>
                  <a:schemeClr val="accent2"/>
                </a:solidFill>
                <a:latin typeface="宋体" charset="0"/>
                <a:ea typeface="宋体" charset="0"/>
                <a:cs typeface="宋体" charset="0"/>
              </a:rPr>
              <a:t>鲁棒性好</a:t>
            </a:r>
            <a:r>
              <a:rPr lang="zh-CN" altLang="en-US" sz="1050" dirty="0">
                <a:solidFill>
                  <a:srgbClr val="636D78"/>
                </a:solidFill>
                <a:latin typeface="宋体" charset="0"/>
                <a:ea typeface="宋体" charset="0"/>
                <a:cs typeface="宋体" charset="0"/>
              </a:rPr>
              <a:t>：即使局部出现硬件故障，信息的表达不会受到根本性的破坏。</a:t>
            </a:r>
            <a:endParaRPr lang="en-US" altLang="zh-CN" sz="1050" dirty="0">
              <a:solidFill>
                <a:srgbClr val="636D78"/>
              </a:solidFill>
              <a:latin typeface="宋体" charset="0"/>
              <a:ea typeface="宋体" charset="0"/>
              <a:cs typeface="宋体" charset="0"/>
            </a:endParaRPr>
          </a:p>
          <a:p>
            <a:pPr lvl="1">
              <a:lnSpc>
                <a:spcPts val="1725"/>
              </a:lnSpc>
            </a:pPr>
            <a:r>
              <a:rPr lang="zh-CN" altLang="en-US" sz="1200" b="1" dirty="0">
                <a:solidFill>
                  <a:srgbClr val="636D78"/>
                </a:solidFill>
                <a:latin typeface="宋体" charset="0"/>
                <a:ea typeface="宋体" charset="0"/>
                <a:cs typeface="宋体" charset="0"/>
              </a:rPr>
              <a:t>这个理念让 </a:t>
            </a:r>
            <a:r>
              <a:rPr lang="en-US" sz="1200" b="1" dirty="0">
                <a:solidFill>
                  <a:srgbClr val="636D78"/>
                </a:solidFill>
                <a:latin typeface="宋体" charset="0"/>
                <a:ea typeface="宋体" charset="0"/>
                <a:cs typeface="宋体" charset="0"/>
              </a:rPr>
              <a:t>Hinton </a:t>
            </a:r>
            <a:r>
              <a:rPr lang="zh-CN" altLang="en-US" sz="1200" b="1" dirty="0">
                <a:solidFill>
                  <a:srgbClr val="636D78"/>
                </a:solidFill>
                <a:latin typeface="宋体" charset="0"/>
                <a:ea typeface="宋体" charset="0"/>
                <a:cs typeface="宋体" charset="0"/>
              </a:rPr>
              <a:t>顿悟，使他 </a:t>
            </a:r>
            <a:r>
              <a:rPr lang="en-US" altLang="zh-CN" sz="1200" b="1" dirty="0">
                <a:solidFill>
                  <a:srgbClr val="636D78"/>
                </a:solidFill>
                <a:latin typeface="宋体" charset="0"/>
                <a:ea typeface="宋体" charset="0"/>
                <a:cs typeface="宋体" charset="0"/>
              </a:rPr>
              <a:t>40 </a:t>
            </a:r>
            <a:r>
              <a:rPr lang="zh-CN" altLang="en-US" sz="1200" b="1" dirty="0">
                <a:solidFill>
                  <a:srgbClr val="636D78"/>
                </a:solidFill>
                <a:latin typeface="宋体" charset="0"/>
                <a:ea typeface="宋体" charset="0"/>
                <a:cs typeface="宋体" charset="0"/>
              </a:rPr>
              <a:t>多年来一致在</a:t>
            </a:r>
            <a:r>
              <a:rPr lang="zh-CN" altLang="en-US" sz="1200" b="1" dirty="0">
                <a:solidFill>
                  <a:schemeClr val="accent2"/>
                </a:solidFill>
                <a:latin typeface="宋体" charset="0"/>
                <a:ea typeface="宋体" charset="0"/>
                <a:cs typeface="宋体" charset="0"/>
              </a:rPr>
              <a:t>神经网络</a:t>
            </a:r>
            <a:r>
              <a:rPr lang="zh-CN" altLang="en-US" sz="1200" b="1" dirty="0">
                <a:solidFill>
                  <a:srgbClr val="636D78"/>
                </a:solidFill>
                <a:latin typeface="宋体" charset="0"/>
                <a:ea typeface="宋体" charset="0"/>
                <a:cs typeface="宋体" charset="0"/>
              </a:rPr>
              <a:t>研究的领域内坚持。 </a:t>
            </a:r>
            <a:endParaRPr lang="en-US" altLang="zh-CN" sz="1200" b="1" dirty="0">
              <a:solidFill>
                <a:srgbClr val="636D78"/>
              </a:solidFill>
              <a:latin typeface="宋体" charset="0"/>
              <a:ea typeface="宋体" charset="0"/>
              <a:cs typeface="宋体" charset="0"/>
            </a:endParaRPr>
          </a:p>
          <a:p>
            <a:pPr lvl="2">
              <a:lnSpc>
                <a:spcPts val="1725"/>
              </a:lnSpc>
            </a:pPr>
            <a:r>
              <a:rPr lang="zh-CN" altLang="en-US" sz="1200" dirty="0">
                <a:solidFill>
                  <a:srgbClr val="636D78"/>
                </a:solidFill>
                <a:latin typeface="宋体" charset="0"/>
                <a:ea typeface="宋体" charset="0"/>
                <a:cs typeface="宋体" charset="0"/>
              </a:rPr>
              <a:t>本科毕业后，</a:t>
            </a:r>
            <a:r>
              <a:rPr lang="en-US"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选择继续在爱丁堡大学读研，把人工智能作为自己的博士研究方向。</a:t>
            </a:r>
            <a:endParaRPr lang="en-US" altLang="zh-CN" sz="1200" dirty="0">
              <a:solidFill>
                <a:srgbClr val="636D78"/>
              </a:solidFill>
              <a:latin typeface="宋体" charset="0"/>
              <a:ea typeface="宋体" charset="0"/>
              <a:cs typeface="宋体" charset="0"/>
            </a:endParaRPr>
          </a:p>
          <a:p>
            <a:pPr lvl="2">
              <a:lnSpc>
                <a:spcPts val="1725"/>
              </a:lnSpc>
            </a:pPr>
            <a:r>
              <a:rPr lang="en-US" altLang="zh-CN" sz="1200" dirty="0">
                <a:solidFill>
                  <a:srgbClr val="636D78"/>
                </a:solidFill>
                <a:latin typeface="宋体" charset="0"/>
                <a:ea typeface="宋体" charset="0"/>
                <a:cs typeface="宋体" charset="0"/>
              </a:rPr>
              <a:t>1978 </a:t>
            </a:r>
            <a:r>
              <a:rPr lang="zh-CN" altLang="en-US" sz="1200" dirty="0">
                <a:solidFill>
                  <a:srgbClr val="636D78"/>
                </a:solidFill>
                <a:latin typeface="宋体" charset="0"/>
                <a:ea typeface="宋体" charset="0"/>
                <a:cs typeface="宋体" charset="0"/>
              </a:rPr>
              <a:t>年，</a:t>
            </a:r>
            <a:r>
              <a:rPr lang="en-US"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在爱丁堡获得博士学位后，来到美国继续他的研究工作。</a:t>
            </a:r>
            <a:endParaRPr lang="en-US" sz="1200" dirty="0">
              <a:solidFill>
                <a:srgbClr val="636D78"/>
              </a:solidFill>
              <a:latin typeface="宋体" charset="0"/>
              <a:ea typeface="宋体" charset="0"/>
              <a:cs typeface="宋体" charset="0"/>
            </a:endParaRPr>
          </a:p>
        </p:txBody>
      </p:sp>
      <p:pic>
        <p:nvPicPr>
          <p:cNvPr id="2" name="图片 1"/>
          <p:cNvPicPr>
            <a:picLocks noChangeAspect="1"/>
          </p:cNvPicPr>
          <p:nvPr/>
        </p:nvPicPr>
        <p:blipFill>
          <a:blip r:embed="rId2"/>
          <a:stretch>
            <a:fillRect/>
          </a:stretch>
        </p:blipFill>
        <p:spPr>
          <a:xfrm>
            <a:off x="6328399" y="1705497"/>
            <a:ext cx="2388602" cy="11867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590308" y="520861"/>
            <a:ext cx="3893768" cy="616352"/>
          </a:xfrm>
          <a:prstGeom prst="rect">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zh-CN" altLang="en-US" sz="2700" b="1" dirty="0">
                <a:latin typeface="宋体" charset="0"/>
                <a:ea typeface="宋体" charset="0"/>
                <a:cs typeface="宋体" charset="0"/>
              </a:rPr>
              <a:t>深度学习技术的发展</a:t>
            </a:r>
          </a:p>
        </p:txBody>
      </p:sp>
      <p:sp>
        <p:nvSpPr>
          <p:cNvPr id="37" name="Text Placeholder 2"/>
          <p:cNvSpPr txBox="1"/>
          <p:nvPr/>
        </p:nvSpPr>
        <p:spPr>
          <a:xfrm>
            <a:off x="113401" y="1266300"/>
            <a:ext cx="6022181" cy="365902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1725"/>
              </a:lnSpc>
            </a:pPr>
            <a:r>
              <a:rPr lang="en-GB" altLang="zh-CN" sz="1200" b="1" dirty="0">
                <a:solidFill>
                  <a:srgbClr val="636D78"/>
                </a:solidFill>
                <a:latin typeface="SimHei" panose="02010609060101010101" pitchFamily="49" charset="-122"/>
                <a:ea typeface="SimHei" panose="02010609060101010101" pitchFamily="49" charset="-122"/>
                <a:cs typeface="宋体" charset="0"/>
              </a:rPr>
              <a:t>D</a:t>
            </a:r>
            <a:r>
              <a:rPr lang="en-US" altLang="zh-CN" sz="1200" b="1" dirty="0">
                <a:solidFill>
                  <a:srgbClr val="636D78"/>
                </a:solidFill>
                <a:latin typeface="SimHei" panose="02010609060101010101" pitchFamily="49" charset="-122"/>
                <a:ea typeface="SimHei" panose="02010609060101010101" pitchFamily="49" charset="-122"/>
                <a:cs typeface="宋体" charset="0"/>
              </a:rPr>
              <a:t>.</a:t>
            </a:r>
            <a:r>
              <a:rPr lang="zh-CN" altLang="en-US" sz="1200" b="1" dirty="0">
                <a:solidFill>
                  <a:srgbClr val="636D78"/>
                </a:solidFill>
                <a:latin typeface="SimHei" panose="02010609060101010101" pitchFamily="49" charset="-122"/>
                <a:ea typeface="SimHei" panose="02010609060101010101" pitchFamily="49" charset="-122"/>
                <a:cs typeface="宋体" charset="0"/>
              </a:rPr>
              <a:t> </a:t>
            </a:r>
            <a:r>
              <a:rPr lang="en-GB" altLang="zh-CN" sz="1200" b="1" dirty="0" err="1">
                <a:solidFill>
                  <a:srgbClr val="636D78"/>
                </a:solidFill>
                <a:latin typeface="SimHei" panose="02010609060101010101" pitchFamily="49" charset="-122"/>
                <a:ea typeface="SimHei" panose="02010609060101010101" pitchFamily="49" charset="-122"/>
                <a:cs typeface="宋体" charset="0"/>
              </a:rPr>
              <a:t>Rumelhart</a:t>
            </a:r>
            <a:r>
              <a:rPr lang="en-GB" altLang="zh-CN" sz="1200" b="1" dirty="0">
                <a:solidFill>
                  <a:srgbClr val="636D78"/>
                </a:solidFill>
                <a:latin typeface="SimHei" panose="02010609060101010101" pitchFamily="49" charset="-122"/>
                <a:ea typeface="SimHei" panose="02010609060101010101" pitchFamily="49" charset="-122"/>
                <a:cs typeface="宋体" charset="0"/>
              </a:rPr>
              <a:t> &amp; BP Algorithm</a:t>
            </a:r>
          </a:p>
          <a:p>
            <a:pPr lvl="1">
              <a:lnSpc>
                <a:spcPts val="1725"/>
              </a:lnSpc>
            </a:pPr>
            <a:r>
              <a:rPr lang="zh-CN" altLang="en-US" sz="1200" dirty="0">
                <a:solidFill>
                  <a:srgbClr val="636D78"/>
                </a:solidFill>
                <a:latin typeface="宋体" charset="0"/>
                <a:ea typeface="宋体" charset="0"/>
                <a:cs typeface="宋体" charset="0"/>
              </a:rPr>
              <a:t>神经网络被 </a:t>
            </a:r>
            <a:r>
              <a:rPr lang="en-US" altLang="zh-CN" sz="1200" dirty="0">
                <a:solidFill>
                  <a:srgbClr val="636D78"/>
                </a:solidFill>
                <a:latin typeface="宋体" charset="0"/>
                <a:ea typeface="宋体" charset="0"/>
                <a:cs typeface="宋体" charset="0"/>
              </a:rPr>
              <a:t>Minsky </a:t>
            </a:r>
            <a:r>
              <a:rPr lang="zh-CN" altLang="en-US" sz="1200" dirty="0">
                <a:solidFill>
                  <a:srgbClr val="636D78"/>
                </a:solidFill>
                <a:latin typeface="宋体" charset="0"/>
                <a:ea typeface="宋体" charset="0"/>
                <a:cs typeface="宋体" charset="0"/>
              </a:rPr>
              <a:t>诟病的问题：</a:t>
            </a:r>
            <a:r>
              <a:rPr lang="zh-CN" altLang="en-US" sz="1200" b="1" dirty="0">
                <a:solidFill>
                  <a:schemeClr val="accent2"/>
                </a:solidFill>
                <a:latin typeface="宋体" charset="0"/>
                <a:ea typeface="宋体" charset="0"/>
                <a:cs typeface="宋体" charset="0"/>
              </a:rPr>
              <a:t>巨大的计算量；</a:t>
            </a:r>
            <a:r>
              <a:rPr lang="en-US" altLang="zh-CN" sz="1200" b="1" dirty="0">
                <a:solidFill>
                  <a:schemeClr val="accent2"/>
                </a:solidFill>
                <a:latin typeface="宋体" charset="0"/>
                <a:ea typeface="宋体" charset="0"/>
                <a:cs typeface="宋体" charset="0"/>
              </a:rPr>
              <a:t>XOR </a:t>
            </a:r>
            <a:r>
              <a:rPr lang="zh-CN" altLang="en-US" sz="1200" b="1" dirty="0">
                <a:solidFill>
                  <a:schemeClr val="accent2"/>
                </a:solidFill>
                <a:latin typeface="宋体" charset="0"/>
                <a:ea typeface="宋体" charset="0"/>
                <a:cs typeface="宋体" charset="0"/>
              </a:rPr>
              <a:t>问题；</a:t>
            </a:r>
            <a:endParaRPr lang="en-US" altLang="zh-CN" sz="1200" b="1" dirty="0">
              <a:solidFill>
                <a:schemeClr val="accent2"/>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传统的感知器用所谓“</a:t>
            </a:r>
            <a:r>
              <a:rPr lang="zh-CN" altLang="en-US" sz="1200" dirty="0">
                <a:solidFill>
                  <a:schemeClr val="accent2"/>
                </a:solidFill>
                <a:latin typeface="宋体" charset="0"/>
                <a:ea typeface="宋体" charset="0"/>
                <a:cs typeface="宋体" charset="0"/>
              </a:rPr>
              <a:t>梯度下降</a:t>
            </a:r>
            <a:r>
              <a:rPr lang="zh-CN" altLang="en-US" sz="1200" dirty="0">
                <a:solidFill>
                  <a:srgbClr val="636D78"/>
                </a:solidFill>
                <a:latin typeface="宋体" charset="0"/>
                <a:ea typeface="宋体" charset="0"/>
                <a:cs typeface="宋体" charset="0"/>
              </a:rPr>
              <a:t>”的算法纠错时，耗费的计算量和神经元数目的平方成正比，当神经元数目增多，庞大的计算量是当时的硬件无法胜任的。</a:t>
            </a:r>
            <a:endParaRPr lang="en-US" altLang="zh-CN" sz="1200" dirty="0">
              <a:solidFill>
                <a:srgbClr val="636D78"/>
              </a:solidFill>
              <a:latin typeface="宋体" charset="0"/>
              <a:ea typeface="宋体" charset="0"/>
              <a:cs typeface="宋体" charset="0"/>
            </a:endParaRPr>
          </a:p>
          <a:p>
            <a:pPr lvl="1">
              <a:lnSpc>
                <a:spcPts val="1725"/>
              </a:lnSpc>
            </a:pPr>
            <a:r>
              <a:rPr lang="en-US" altLang="zh-CN" sz="1200" dirty="0">
                <a:solidFill>
                  <a:srgbClr val="636D78"/>
                </a:solidFill>
                <a:latin typeface="宋体" charset="0"/>
                <a:ea typeface="宋体" charset="0"/>
                <a:cs typeface="宋体" charset="0"/>
              </a:rPr>
              <a:t>1986 </a:t>
            </a:r>
            <a:r>
              <a:rPr lang="zh-CN" altLang="en-US" sz="1200" dirty="0">
                <a:solidFill>
                  <a:srgbClr val="636D78"/>
                </a:solidFill>
                <a:latin typeface="宋体" charset="0"/>
                <a:ea typeface="宋体" charset="0"/>
                <a:cs typeface="宋体" charset="0"/>
              </a:rPr>
              <a:t>年 </a:t>
            </a:r>
            <a:r>
              <a:rPr lang="en-US" altLang="zh-CN" sz="1200" dirty="0">
                <a:solidFill>
                  <a:srgbClr val="636D78"/>
                </a:solidFill>
                <a:latin typeface="宋体" charset="0"/>
                <a:ea typeface="宋体" charset="0"/>
                <a:cs typeface="宋体" charset="0"/>
              </a:rPr>
              <a:t>7 </a:t>
            </a:r>
            <a:r>
              <a:rPr lang="zh-CN" altLang="en-US" sz="1200" dirty="0">
                <a:solidFill>
                  <a:srgbClr val="636D78"/>
                </a:solidFill>
                <a:latin typeface="宋体" charset="0"/>
                <a:ea typeface="宋体" charset="0"/>
                <a:cs typeface="宋体" charset="0"/>
              </a:rPr>
              <a:t>月，</a:t>
            </a:r>
            <a:r>
              <a:rPr lang="en-GB" altLang="zh-CN" sz="1200" dirty="0">
                <a:solidFill>
                  <a:srgbClr val="636D78"/>
                </a:solidFill>
                <a:latin typeface="宋体" charset="0"/>
                <a:ea typeface="宋体" charset="0"/>
                <a:cs typeface="宋体" charset="0"/>
              </a:rPr>
              <a:t>Hinton </a:t>
            </a:r>
            <a:r>
              <a:rPr lang="zh-CN" altLang="en-US" sz="1200" dirty="0">
                <a:solidFill>
                  <a:srgbClr val="636D78"/>
                </a:solidFill>
                <a:latin typeface="宋体" charset="0"/>
                <a:ea typeface="宋体" charset="0"/>
                <a:cs typeface="宋体" charset="0"/>
              </a:rPr>
              <a:t>和 </a:t>
            </a:r>
            <a:r>
              <a:rPr lang="en-GB" altLang="zh-CN" sz="1200" i="1" dirty="0">
                <a:solidFill>
                  <a:schemeClr val="accent2"/>
                </a:solidFill>
                <a:latin typeface="宋体" charset="0"/>
                <a:ea typeface="宋体" charset="0"/>
                <a:cs typeface="宋体" charset="0"/>
              </a:rPr>
              <a:t>David </a:t>
            </a:r>
            <a:r>
              <a:rPr lang="en-GB" altLang="zh-CN" sz="1200" i="1" dirty="0" err="1">
                <a:solidFill>
                  <a:schemeClr val="accent2"/>
                </a:solidFill>
                <a:latin typeface="宋体" charset="0"/>
                <a:ea typeface="宋体" charset="0"/>
                <a:cs typeface="宋体" charset="0"/>
              </a:rPr>
              <a:t>Rumelhart</a:t>
            </a:r>
            <a:r>
              <a:rPr lang="en-GB" altLang="zh-CN" sz="1200" i="1" dirty="0">
                <a:solidFill>
                  <a:schemeClr val="accent2"/>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合作在 </a:t>
            </a:r>
            <a:r>
              <a:rPr lang="en-GB" altLang="zh-CN" sz="1200" dirty="0">
                <a:solidFill>
                  <a:srgbClr val="636D78"/>
                </a:solidFill>
                <a:latin typeface="宋体" charset="0"/>
                <a:ea typeface="宋体" charset="0"/>
                <a:cs typeface="宋体" charset="0"/>
              </a:rPr>
              <a:t>Nature </a:t>
            </a:r>
            <a:r>
              <a:rPr lang="zh-CN" altLang="en-US" sz="1200" dirty="0">
                <a:solidFill>
                  <a:srgbClr val="636D78"/>
                </a:solidFill>
                <a:latin typeface="宋体" charset="0"/>
                <a:ea typeface="宋体" charset="0"/>
                <a:cs typeface="宋体" charset="0"/>
              </a:rPr>
              <a:t>杂志上发表论文：</a:t>
            </a:r>
            <a:r>
              <a:rPr lang="en-GB" altLang="zh-CN" sz="1200" i="1" dirty="0">
                <a:solidFill>
                  <a:srgbClr val="636D78"/>
                </a:solidFill>
                <a:latin typeface="宋体" charset="0"/>
                <a:ea typeface="宋体" charset="0"/>
                <a:cs typeface="宋体" charset="0"/>
              </a:rPr>
              <a:t>Learning Representations by Back-propagating Errors.</a:t>
            </a:r>
            <a:r>
              <a:rPr lang="en-GB" altLang="zh-CN" sz="1200" dirty="0">
                <a:solidFill>
                  <a:srgbClr val="636D78"/>
                </a:solidFill>
                <a:latin typeface="宋体" charset="0"/>
                <a:ea typeface="宋体" charset="0"/>
                <a:cs typeface="宋体" charset="0"/>
              </a:rPr>
              <a:t> </a:t>
            </a:r>
            <a:r>
              <a:rPr lang="zh-CN" altLang="en-US" sz="1200" dirty="0">
                <a:solidFill>
                  <a:srgbClr val="636D78"/>
                </a:solidFill>
                <a:latin typeface="宋体" charset="0"/>
                <a:ea typeface="宋体" charset="0"/>
                <a:cs typeface="宋体" charset="0"/>
              </a:rPr>
              <a:t>第一次系统简洁地阐述 </a:t>
            </a:r>
            <a:r>
              <a:rPr lang="en-GB" altLang="zh-CN" sz="1200" dirty="0">
                <a:solidFill>
                  <a:schemeClr val="accent2"/>
                </a:solidFill>
                <a:latin typeface="宋体" charset="0"/>
                <a:ea typeface="宋体" charset="0"/>
                <a:cs typeface="宋体" charset="0"/>
              </a:rPr>
              <a:t>BP </a:t>
            </a:r>
            <a:r>
              <a:rPr lang="zh-CN" altLang="en-US" sz="1200" dirty="0">
                <a:solidFill>
                  <a:schemeClr val="accent2"/>
                </a:solidFill>
                <a:latin typeface="宋体" charset="0"/>
                <a:ea typeface="宋体" charset="0"/>
                <a:cs typeface="宋体" charset="0"/>
              </a:rPr>
              <a:t>算法</a:t>
            </a:r>
            <a:r>
              <a:rPr lang="zh-CN" altLang="en-US" sz="1200" dirty="0">
                <a:solidFill>
                  <a:srgbClr val="636D78"/>
                </a:solidFill>
                <a:latin typeface="宋体" charset="0"/>
                <a:ea typeface="宋体" charset="0"/>
                <a:cs typeface="宋体" charset="0"/>
              </a:rPr>
              <a:t>及其应用：</a:t>
            </a:r>
            <a:endParaRPr lang="en-US" altLang="zh-CN" sz="1200" dirty="0">
              <a:solidFill>
                <a:srgbClr val="636D78"/>
              </a:solidFill>
              <a:latin typeface="宋体" charset="0"/>
              <a:ea typeface="宋体" charset="0"/>
              <a:cs typeface="宋体" charset="0"/>
            </a:endParaRPr>
          </a:p>
          <a:p>
            <a:pPr lvl="2">
              <a:lnSpc>
                <a:spcPts val="1725"/>
              </a:lnSpc>
            </a:pPr>
            <a:r>
              <a:rPr lang="zh-CN" altLang="en-US" sz="1050" dirty="0">
                <a:solidFill>
                  <a:srgbClr val="636D78"/>
                </a:solidFill>
                <a:latin typeface="宋体" charset="0"/>
                <a:ea typeface="宋体" charset="0"/>
                <a:cs typeface="宋体" charset="0"/>
              </a:rPr>
              <a:t>反向传播算法把纠错的运算量下降到只和神经元数目本身成正比；</a:t>
            </a:r>
            <a:endParaRPr lang="en-US" altLang="zh-CN" sz="1050" dirty="0">
              <a:solidFill>
                <a:srgbClr val="636D78"/>
              </a:solidFill>
              <a:latin typeface="宋体" charset="0"/>
              <a:ea typeface="宋体" charset="0"/>
              <a:cs typeface="宋体" charset="0"/>
            </a:endParaRPr>
          </a:p>
          <a:p>
            <a:pPr lvl="2">
              <a:lnSpc>
                <a:spcPts val="1725"/>
              </a:lnSpc>
            </a:pPr>
            <a:r>
              <a:rPr lang="en-US" altLang="zh-CN" sz="1050" dirty="0">
                <a:solidFill>
                  <a:srgbClr val="636D78"/>
                </a:solidFill>
                <a:latin typeface="宋体" charset="0"/>
                <a:ea typeface="宋体" charset="0"/>
                <a:cs typeface="宋体" charset="0"/>
              </a:rPr>
              <a:t>BP </a:t>
            </a:r>
            <a:r>
              <a:rPr lang="zh-CN" altLang="en-US" sz="1050" dirty="0">
                <a:solidFill>
                  <a:srgbClr val="636D78"/>
                </a:solidFill>
                <a:latin typeface="宋体" charset="0"/>
                <a:ea typeface="宋体" charset="0"/>
                <a:cs typeface="宋体" charset="0"/>
              </a:rPr>
              <a:t>算法通过在神经网络里增加一个所谓</a:t>
            </a:r>
            <a:r>
              <a:rPr lang="zh-CN" altLang="en-US" sz="1050" dirty="0">
                <a:solidFill>
                  <a:schemeClr val="accent2"/>
                </a:solidFill>
                <a:latin typeface="宋体" charset="0"/>
                <a:ea typeface="宋体" charset="0"/>
                <a:cs typeface="宋体" charset="0"/>
              </a:rPr>
              <a:t>隐层</a:t>
            </a:r>
            <a:r>
              <a:rPr lang="zh-CN" altLang="en-US" sz="1050" dirty="0">
                <a:solidFill>
                  <a:srgbClr val="636D78"/>
                </a:solidFill>
                <a:latin typeface="宋体" charset="0"/>
                <a:ea typeface="宋体" charset="0"/>
                <a:cs typeface="宋体" charset="0"/>
              </a:rPr>
              <a:t>（</a:t>
            </a:r>
            <a:r>
              <a:rPr lang="en-US" altLang="zh-CN" sz="1050" dirty="0">
                <a:solidFill>
                  <a:srgbClr val="636D78"/>
                </a:solidFill>
                <a:latin typeface="宋体" charset="0"/>
                <a:ea typeface="宋体" charset="0"/>
                <a:cs typeface="宋体" charset="0"/>
              </a:rPr>
              <a:t>hidden layer</a:t>
            </a:r>
            <a:r>
              <a:rPr lang="zh-CN" altLang="en-US" sz="1050" dirty="0">
                <a:solidFill>
                  <a:srgbClr val="636D78"/>
                </a:solidFill>
                <a:latin typeface="宋体" charset="0"/>
                <a:ea typeface="宋体" charset="0"/>
                <a:cs typeface="宋体" charset="0"/>
              </a:rPr>
              <a:t>），解决了 </a:t>
            </a:r>
            <a:r>
              <a:rPr lang="en-US" altLang="zh-CN" sz="1050" dirty="0">
                <a:solidFill>
                  <a:schemeClr val="accent2"/>
                </a:solidFill>
                <a:latin typeface="宋体" charset="0"/>
                <a:ea typeface="宋体" charset="0"/>
                <a:cs typeface="宋体" charset="0"/>
              </a:rPr>
              <a:t>XOR </a:t>
            </a:r>
            <a:r>
              <a:rPr lang="zh-CN" altLang="en-US" sz="1050" dirty="0">
                <a:solidFill>
                  <a:schemeClr val="accent2"/>
                </a:solidFill>
                <a:latin typeface="宋体" charset="0"/>
                <a:ea typeface="宋体" charset="0"/>
                <a:cs typeface="宋体" charset="0"/>
              </a:rPr>
              <a:t>难题</a:t>
            </a:r>
            <a:endParaRPr lang="en-US" altLang="zh-CN" sz="1050" dirty="0">
              <a:solidFill>
                <a:schemeClr val="accent2"/>
              </a:solidFill>
              <a:latin typeface="宋体" charset="0"/>
              <a:ea typeface="宋体" charset="0"/>
              <a:cs typeface="宋体" charset="0"/>
            </a:endParaRPr>
          </a:p>
          <a:p>
            <a:pPr lvl="2">
              <a:lnSpc>
                <a:spcPts val="1725"/>
              </a:lnSpc>
            </a:pPr>
            <a:r>
              <a:rPr lang="zh-CN" altLang="en-US" sz="1050" dirty="0">
                <a:solidFill>
                  <a:srgbClr val="636D78"/>
                </a:solidFill>
                <a:latin typeface="宋体" charset="0"/>
                <a:ea typeface="宋体" charset="0"/>
                <a:cs typeface="宋体" charset="0"/>
              </a:rPr>
              <a:t>使用了 </a:t>
            </a:r>
            <a:r>
              <a:rPr lang="en-US" altLang="zh-CN" sz="1050" dirty="0">
                <a:solidFill>
                  <a:schemeClr val="accent2"/>
                </a:solidFill>
                <a:latin typeface="宋体" charset="0"/>
                <a:ea typeface="宋体" charset="0"/>
                <a:cs typeface="宋体" charset="0"/>
              </a:rPr>
              <a:t>BP </a:t>
            </a:r>
            <a:r>
              <a:rPr lang="zh-CN" altLang="en-US" sz="1050" dirty="0">
                <a:solidFill>
                  <a:schemeClr val="accent2"/>
                </a:solidFill>
                <a:latin typeface="宋体" charset="0"/>
                <a:ea typeface="宋体" charset="0"/>
                <a:cs typeface="宋体" charset="0"/>
              </a:rPr>
              <a:t>算法</a:t>
            </a:r>
            <a:r>
              <a:rPr lang="zh-CN" altLang="en-US" sz="1050" dirty="0">
                <a:solidFill>
                  <a:srgbClr val="636D78"/>
                </a:solidFill>
                <a:latin typeface="宋体" charset="0"/>
                <a:ea typeface="宋体" charset="0"/>
                <a:cs typeface="宋体" charset="0"/>
              </a:rPr>
              <a:t>的神经网络在做如形状识别之类的简单工作时，效率比感知器大大提高，八十年代末计算机的运行速度，也比二十年前高了</a:t>
            </a:r>
            <a:r>
              <a:rPr lang="zh-CN" altLang="en-US" sz="1050" dirty="0">
                <a:solidFill>
                  <a:schemeClr val="accent2"/>
                </a:solidFill>
                <a:latin typeface="宋体" charset="0"/>
                <a:ea typeface="宋体" charset="0"/>
                <a:cs typeface="宋体" charset="0"/>
              </a:rPr>
              <a:t>几个数量级；</a:t>
            </a:r>
            <a:endParaRPr lang="en-US" altLang="zh-CN" sz="1050" dirty="0">
              <a:solidFill>
                <a:schemeClr val="accent2"/>
              </a:solidFill>
              <a:latin typeface="宋体" charset="0"/>
              <a:ea typeface="宋体" charset="0"/>
              <a:cs typeface="宋体" charset="0"/>
            </a:endParaRPr>
          </a:p>
          <a:p>
            <a:pPr lvl="1">
              <a:lnSpc>
                <a:spcPts val="1725"/>
              </a:lnSpc>
            </a:pPr>
            <a:r>
              <a:rPr lang="zh-CN" altLang="en-US" sz="1200" dirty="0">
                <a:solidFill>
                  <a:srgbClr val="636D78"/>
                </a:solidFill>
                <a:latin typeface="宋体" charset="0"/>
                <a:ea typeface="宋体" charset="0"/>
                <a:cs typeface="宋体" charset="0"/>
              </a:rPr>
              <a:t>神经网络及其应用的研究</a:t>
            </a:r>
            <a:r>
              <a:rPr lang="zh-CN" altLang="en-US" sz="1200" dirty="0">
                <a:solidFill>
                  <a:schemeClr val="accent2"/>
                </a:solidFill>
                <a:latin typeface="宋体" charset="0"/>
                <a:ea typeface="宋体" charset="0"/>
                <a:cs typeface="宋体" charset="0"/>
              </a:rPr>
              <a:t>开始复苏</a:t>
            </a:r>
            <a:r>
              <a:rPr lang="zh-CN" altLang="en-US" sz="1200" dirty="0">
                <a:solidFill>
                  <a:srgbClr val="636D78"/>
                </a:solidFill>
                <a:latin typeface="宋体" charset="0"/>
                <a:ea typeface="宋体" charset="0"/>
                <a:cs typeface="宋体" charset="0"/>
              </a:rPr>
              <a:t>！</a:t>
            </a:r>
            <a:endParaRPr lang="en-US" altLang="zh-CN" sz="1200" dirty="0">
              <a:solidFill>
                <a:srgbClr val="636D78"/>
              </a:solidFill>
              <a:latin typeface="宋体" charset="0"/>
              <a:ea typeface="宋体" charset="0"/>
              <a:cs typeface="宋体" charset="0"/>
            </a:endParaRPr>
          </a:p>
          <a:p>
            <a:pPr lvl="1">
              <a:lnSpc>
                <a:spcPts val="1725"/>
              </a:lnSpc>
            </a:pPr>
            <a:endParaRPr lang="en-US" altLang="zh-CN" sz="1200" b="1" dirty="0">
              <a:solidFill>
                <a:srgbClr val="636D78"/>
              </a:solidFill>
              <a:latin typeface="宋体" charset="0"/>
              <a:ea typeface="宋体" charset="0"/>
              <a:cs typeface="宋体" charset="0"/>
            </a:endParaRPr>
          </a:p>
        </p:txBody>
      </p:sp>
      <p:pic>
        <p:nvPicPr>
          <p:cNvPr id="4" name="图片 3"/>
          <p:cNvPicPr>
            <a:picLocks noChangeAspect="1"/>
          </p:cNvPicPr>
          <p:nvPr/>
        </p:nvPicPr>
        <p:blipFill>
          <a:blip r:embed="rId2"/>
          <a:stretch>
            <a:fillRect/>
          </a:stretch>
        </p:blipFill>
        <p:spPr>
          <a:xfrm>
            <a:off x="6288229" y="1686583"/>
            <a:ext cx="2511080" cy="11816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TotalTime>
  <Words>3452</Words>
  <Application>Microsoft Macintosh PowerPoint</Application>
  <PresentationFormat>全屏显示(16:9)</PresentationFormat>
  <Paragraphs>230</Paragraphs>
  <Slides>31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等线</vt:lpstr>
      <vt:lpstr>等线 Light</vt:lpstr>
      <vt:lpstr>黑体</vt:lpstr>
      <vt:lpstr>黑体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490</cp:revision>
  <dcterms:created xsi:type="dcterms:W3CDTF">2021-02-08T08:23:06Z</dcterms:created>
  <dcterms:modified xsi:type="dcterms:W3CDTF">2021-02-22T09:28:31Z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2052-3.0.1.4848</vt:lpwstr>
  </property>
</Properties>
</file>